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350" r:id="rId2"/>
    <p:sldId id="258" r:id="rId3"/>
    <p:sldId id="331" r:id="rId4"/>
    <p:sldId id="278" r:id="rId5"/>
    <p:sldId id="282" r:id="rId6"/>
    <p:sldId id="280" r:id="rId7"/>
    <p:sldId id="283" r:id="rId8"/>
    <p:sldId id="334" r:id="rId9"/>
    <p:sldId id="288" r:id="rId10"/>
    <p:sldId id="356" r:id="rId11"/>
    <p:sldId id="289" r:id="rId12"/>
    <p:sldId id="292" r:id="rId13"/>
    <p:sldId id="290" r:id="rId14"/>
    <p:sldId id="363" r:id="rId15"/>
    <p:sldId id="333" r:id="rId16"/>
    <p:sldId id="364" r:id="rId17"/>
    <p:sldId id="294" r:id="rId18"/>
    <p:sldId id="365" r:id="rId19"/>
    <p:sldId id="295" r:id="rId20"/>
    <p:sldId id="366" r:id="rId21"/>
    <p:sldId id="367" r:id="rId22"/>
    <p:sldId id="285" r:id="rId23"/>
    <p:sldId id="368" r:id="rId24"/>
    <p:sldId id="299" r:id="rId25"/>
    <p:sldId id="335" r:id="rId26"/>
    <p:sldId id="300" r:id="rId27"/>
    <p:sldId id="301" r:id="rId28"/>
    <p:sldId id="339" r:id="rId29"/>
    <p:sldId id="369" r:id="rId30"/>
    <p:sldId id="370" r:id="rId31"/>
    <p:sldId id="304" r:id="rId32"/>
    <p:sldId id="371" r:id="rId33"/>
    <p:sldId id="310" r:id="rId34"/>
    <p:sldId id="305" r:id="rId35"/>
    <p:sldId id="306" r:id="rId36"/>
    <p:sldId id="340" r:id="rId37"/>
    <p:sldId id="338" r:id="rId38"/>
    <p:sldId id="346" r:id="rId39"/>
    <p:sldId id="347" r:id="rId40"/>
    <p:sldId id="343" r:id="rId41"/>
    <p:sldId id="307" r:id="rId42"/>
    <p:sldId id="311" r:id="rId43"/>
    <p:sldId id="313" r:id="rId44"/>
    <p:sldId id="312" r:id="rId45"/>
    <p:sldId id="341" r:id="rId46"/>
    <p:sldId id="315" r:id="rId47"/>
    <p:sldId id="348" r:id="rId48"/>
    <p:sldId id="336" r:id="rId49"/>
    <p:sldId id="372" r:id="rId50"/>
    <p:sldId id="373" r:id="rId51"/>
    <p:sldId id="374" r:id="rId52"/>
    <p:sldId id="320" r:id="rId53"/>
    <p:sldId id="321" r:id="rId54"/>
    <p:sldId id="317" r:id="rId55"/>
    <p:sldId id="324" r:id="rId56"/>
    <p:sldId id="325" r:id="rId57"/>
    <p:sldId id="326" r:id="rId58"/>
    <p:sldId id="328" r:id="rId59"/>
    <p:sldId id="337" r:id="rId60"/>
    <p:sldId id="355" r:id="rId61"/>
    <p:sldId id="322" r:id="rId62"/>
    <p:sldId id="362" r:id="rId63"/>
    <p:sldId id="349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F5F5F5"/>
    <a:srgbClr val="68B48E"/>
    <a:srgbClr val="F96A6A"/>
    <a:srgbClr val="688EEC"/>
    <a:srgbClr val="00AF4B"/>
    <a:srgbClr val="0472C1"/>
    <a:srgbClr val="BC0000"/>
    <a:srgbClr val="16223A"/>
    <a:srgbClr val="F9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4" autoAdjust="0"/>
    <p:restoredTop sz="95088" autoAdjust="0"/>
  </p:normalViewPr>
  <p:slideViewPr>
    <p:cSldViewPr snapToGrid="0">
      <p:cViewPr varScale="1">
        <p:scale>
          <a:sx n="109" d="100"/>
          <a:sy n="109" d="100"/>
        </p:scale>
        <p:origin x="33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43E49-DD2A-404D-A21F-22D79925B903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7A78F-AFDB-43E8-8364-57FC542E0D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6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plausibilité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2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Stop l’activité biologique des cellules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Stop l’activité biologique des cellules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86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Stop l’activité biologique des cellules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A78F-AFDB-43E8-8364-57FC542E0DE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72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09002AAB-0377-AF68-6CF2-9A1093C58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236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424" y="3340427"/>
            <a:ext cx="10363200" cy="1520818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8024" y="4953321"/>
            <a:ext cx="9144000" cy="109997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D22B09A-2D18-EDE1-C708-AF34BE7E8C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0884" y="6325507"/>
            <a:ext cx="458670" cy="4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A94914A-9EA5-08B3-63B1-CCCBC2370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928" y="6325507"/>
            <a:ext cx="559073" cy="439272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E823FA73-49FE-32A3-5413-95594CEEA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08708" y="6370508"/>
            <a:ext cx="619357" cy="37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FA81BA5-EF1F-D47A-6AF0-7A7414DA0E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7" y="106375"/>
            <a:ext cx="1798171" cy="1334914"/>
          </a:xfrm>
          <a:prstGeom prst="rect">
            <a:avLst/>
          </a:prstGeom>
        </p:spPr>
      </p:pic>
      <p:sp>
        <p:nvSpPr>
          <p:cNvPr id="4" name="Espace réservé de la date 16">
            <a:extLst>
              <a:ext uri="{FF2B5EF4-FFF2-40B4-BE49-F238E27FC236}">
                <a16:creationId xmlns:a16="http://schemas.microsoft.com/office/drawing/2014/main" id="{436B6DF4-253C-A305-B579-B989838D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rgbClr val="9A9B9D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F1F7EF11-518C-8BFA-67E8-2E992B50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rgbClr val="9A9B9D"/>
                </a:solidFill>
              </a:defRPr>
            </a:lvl1pPr>
          </a:lstStyle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85C1FD-DB15-EEB9-9586-AECA3F130FAE}"/>
              </a:ext>
            </a:extLst>
          </p:cNvPr>
          <p:cNvSpPr/>
          <p:nvPr userDrawn="1"/>
        </p:nvSpPr>
        <p:spPr>
          <a:xfrm>
            <a:off x="63935" y="6338152"/>
            <a:ext cx="51809" cy="432000"/>
          </a:xfrm>
          <a:prstGeom prst="rect">
            <a:avLst/>
          </a:prstGeom>
          <a:solidFill>
            <a:srgbClr val="9A9B9D"/>
          </a:solidFill>
          <a:ln w="3175">
            <a:solidFill>
              <a:srgbClr val="9A9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98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withou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81A6A2B-9A2E-9CB6-E141-1F300AC0C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236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424" y="4400550"/>
            <a:ext cx="10363200" cy="1571624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A73DD09-0ABF-6376-2EB4-6F53029A4690}"/>
              </a:ext>
            </a:extLst>
          </p:cNvPr>
          <p:cNvGrpSpPr/>
          <p:nvPr userDrawn="1"/>
        </p:nvGrpSpPr>
        <p:grpSpPr>
          <a:xfrm>
            <a:off x="10360884" y="6325507"/>
            <a:ext cx="1767181" cy="458670"/>
            <a:chOff x="10360884" y="6325507"/>
            <a:chExt cx="1767181" cy="45867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22B09A-2D18-EDE1-C708-AF34BE7E8CD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884" y="6325507"/>
              <a:ext cx="458670" cy="458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A94914A-9EA5-08B3-63B1-CCCBC2370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90928" y="6325507"/>
              <a:ext cx="559073" cy="439272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E823FA73-49FE-32A3-5413-95594CEEA1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8708" y="6370508"/>
              <a:ext cx="619357" cy="37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EFA81BA5-EF1F-D47A-6AF0-7A7414DA0E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7" y="106375"/>
            <a:ext cx="1798171" cy="1334914"/>
          </a:xfrm>
          <a:prstGeom prst="rect">
            <a:avLst/>
          </a:prstGeom>
        </p:spPr>
      </p:pic>
      <p:sp>
        <p:nvSpPr>
          <p:cNvPr id="3" name="Espace réservé de la date 16">
            <a:extLst>
              <a:ext uri="{FF2B5EF4-FFF2-40B4-BE49-F238E27FC236}">
                <a16:creationId xmlns:a16="http://schemas.microsoft.com/office/drawing/2014/main" id="{F118646E-3652-7B66-ED43-B029D467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rgbClr val="9A9B9D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B45461AD-0081-2778-23E4-F8270095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rgbClr val="9A9B9D"/>
                </a:solidFill>
              </a:defRPr>
            </a:lvl1pPr>
          </a:lstStyle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1F6A3-DDCA-D42E-0B3D-816E3DF812F5}"/>
              </a:ext>
            </a:extLst>
          </p:cNvPr>
          <p:cNvSpPr/>
          <p:nvPr userDrawn="1"/>
        </p:nvSpPr>
        <p:spPr>
          <a:xfrm>
            <a:off x="63935" y="6338152"/>
            <a:ext cx="51809" cy="432000"/>
          </a:xfrm>
          <a:prstGeom prst="rect">
            <a:avLst/>
          </a:prstGeom>
          <a:solidFill>
            <a:srgbClr val="9A9B9D"/>
          </a:solidFill>
          <a:ln w="3175">
            <a:solidFill>
              <a:srgbClr val="9A9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24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0A0055A-252C-C019-22B5-47B070939C3E}"/>
              </a:ext>
            </a:extLst>
          </p:cNvPr>
          <p:cNvGrpSpPr/>
          <p:nvPr userDrawn="1"/>
        </p:nvGrpSpPr>
        <p:grpSpPr>
          <a:xfrm>
            <a:off x="63934" y="6338152"/>
            <a:ext cx="10225575" cy="432000"/>
            <a:chOff x="63934" y="6323863"/>
            <a:chExt cx="10225575" cy="432000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2A354B8-6C38-3211-630D-FE2E96355043}"/>
                </a:ext>
              </a:extLst>
            </p:cNvPr>
            <p:cNvPicPr preferRelativeResize="0"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4" y="6323863"/>
              <a:ext cx="10225575" cy="432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1B47F9-3E56-811E-9D2B-D05D6B104908}"/>
                </a:ext>
              </a:extLst>
            </p:cNvPr>
            <p:cNvSpPr/>
            <p:nvPr userDrawn="1"/>
          </p:nvSpPr>
          <p:spPr>
            <a:xfrm>
              <a:off x="63935" y="6323863"/>
              <a:ext cx="51809" cy="432000"/>
            </a:xfrm>
            <a:prstGeom prst="rect">
              <a:avLst/>
            </a:prstGeom>
            <a:solidFill>
              <a:srgbClr val="9A9B9D"/>
            </a:solidFill>
            <a:ln w="3175">
              <a:solidFill>
                <a:srgbClr val="9A9B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>
            <a:lvl1pPr>
              <a:defRPr b="1">
                <a:solidFill>
                  <a:srgbClr val="889D9F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08" y="1307593"/>
            <a:ext cx="11406165" cy="4855082"/>
          </a:xfrm>
        </p:spPr>
        <p:txBody>
          <a:bodyPr/>
          <a:lstStyle>
            <a:lvl1pPr marL="228600" indent="-228600">
              <a:buClr>
                <a:srgbClr val="BE1B20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1pPr>
            <a:lvl2pPr marL="685800" indent="-228600">
              <a:buClr>
                <a:srgbClr val="ED7D20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2pPr>
            <a:lvl3pPr marL="1143000" indent="-228600">
              <a:buClr>
                <a:srgbClr val="22AEE2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3pPr>
            <a:lvl4pPr marL="1657350" indent="-285750">
              <a:buClr>
                <a:srgbClr val="32A855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4pPr>
            <a:lvl5pPr marL="2057400" indent="-228600">
              <a:buClr>
                <a:srgbClr val="889D9F"/>
              </a:buClr>
              <a:buFont typeface="Wingdings" panose="05000000000000000000" pitchFamily="2" charset="2"/>
              <a:buChar char="§"/>
              <a:defRPr>
                <a:solidFill>
                  <a:srgbClr val="16223A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7" name="Espace réservé de la date 16">
            <a:extLst>
              <a:ext uri="{FF2B5EF4-FFF2-40B4-BE49-F238E27FC236}">
                <a16:creationId xmlns:a16="http://schemas.microsoft.com/office/drawing/2014/main" id="{1053210A-F607-6344-8BD8-FA6F207F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60804DDA-26F4-3956-784B-FC5F6E83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191DB44-31BA-DD0B-8EB1-807A1F17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3588" y="6370508"/>
            <a:ext cx="5428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793766-E72C-4A9B-B967-F268DCA3DDD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FD9C65E-97AA-348B-C9E1-8073F107620A}"/>
              </a:ext>
            </a:extLst>
          </p:cNvPr>
          <p:cNvGrpSpPr/>
          <p:nvPr userDrawn="1"/>
        </p:nvGrpSpPr>
        <p:grpSpPr>
          <a:xfrm>
            <a:off x="10360884" y="6325507"/>
            <a:ext cx="1767181" cy="458670"/>
            <a:chOff x="10360884" y="6325507"/>
            <a:chExt cx="1767181" cy="45867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6882BE7-C6ED-BDD5-DDCF-A519A9E435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884" y="6325507"/>
              <a:ext cx="458670" cy="458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48257D-82AE-984D-8E73-C48F9399B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90928" y="6325507"/>
              <a:ext cx="559073" cy="439272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64E2E6FC-F2C0-4FC3-811A-A801200826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8708" y="6370508"/>
              <a:ext cx="619357" cy="37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B921CA32-56AF-8BC7-E1E2-C72393AEF3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8" y="282368"/>
            <a:ext cx="1178485" cy="8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6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89D9F"/>
                </a:solidFill>
              </a:defRPr>
            </a:lvl1pPr>
          </a:lstStyle>
          <a:p>
            <a:r>
              <a:rPr lang="en-US"/>
              <a:t>06/11/2023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89D9F"/>
                </a:solidFill>
              </a:defRPr>
            </a:lvl1pPr>
          </a:lstStyle>
          <a:p>
            <a:r>
              <a:rPr lang="fr-FR"/>
              <a:t>Thesis Defence  -  Adrien Mialland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89D9F"/>
                </a:solidFill>
              </a:defRPr>
            </a:lvl1pPr>
          </a:lstStyle>
          <a:p>
            <a:fld id="{6A793766-E72C-4A9B-B967-F268DCA3DDD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7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889D9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E1B20"/>
        </a:buClr>
        <a:buFont typeface="Wingdings" panose="05000000000000000000" pitchFamily="2" charset="2"/>
        <a:buChar char="§"/>
        <a:defRPr sz="2800" kern="1200">
          <a:solidFill>
            <a:srgbClr val="16223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7D20"/>
        </a:buClr>
        <a:buFont typeface="Wingdings" panose="05000000000000000000" pitchFamily="2" charset="2"/>
        <a:buChar char="§"/>
        <a:defRPr sz="2400" kern="1200">
          <a:solidFill>
            <a:srgbClr val="16223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2AEE2"/>
        </a:buClr>
        <a:buFont typeface="Wingdings" panose="05000000000000000000" pitchFamily="2" charset="2"/>
        <a:buChar char="§"/>
        <a:defRPr sz="2000" kern="1200">
          <a:solidFill>
            <a:srgbClr val="16223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2A855"/>
        </a:buClr>
        <a:buFont typeface="Wingdings" panose="05000000000000000000" pitchFamily="2" charset="2"/>
        <a:buChar char="§"/>
        <a:defRPr sz="1800" kern="1200">
          <a:solidFill>
            <a:srgbClr val="16223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89D9F"/>
        </a:buClr>
        <a:buFont typeface="Wingdings" panose="05000000000000000000" pitchFamily="2" charset="2"/>
        <a:buChar char="§"/>
        <a:defRPr sz="1800" kern="1200">
          <a:solidFill>
            <a:srgbClr val="16223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12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60.png"/><Relationship Id="rId12" Type="http://schemas.openxmlformats.org/officeDocument/2006/relationships/image" Target="../media/image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9.png"/><Relationship Id="rId5" Type="http://schemas.openxmlformats.org/officeDocument/2006/relationships/image" Target="../media/image42.png"/><Relationship Id="rId10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Relationship Id="rId1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60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6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2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31A58-48BD-4F20-A885-49A2EAB2FB1C}"/>
              </a:ext>
            </a:extLst>
          </p:cNvPr>
          <p:cNvSpPr/>
          <p:nvPr/>
        </p:nvSpPr>
        <p:spPr>
          <a:xfrm>
            <a:off x="82404" y="119318"/>
            <a:ext cx="12027193" cy="615657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924"/>
            <a:ext cx="12192001" cy="567560"/>
          </a:xfrm>
        </p:spPr>
        <p:txBody>
          <a:bodyPr>
            <a:noAutofit/>
          </a:bodyPr>
          <a:lstStyle/>
          <a:p>
            <a:pPr algn="ctr"/>
            <a:r>
              <a:rPr lang="en-US" sz="2000" b="0" dirty="0"/>
              <a:t>Thesis</a:t>
            </a:r>
            <a:r>
              <a:rPr lang="fr-FR" sz="2000" b="0" dirty="0"/>
              <a:t> </a:t>
            </a:r>
            <a:r>
              <a:rPr lang="fr-FR" sz="2000" b="0" dirty="0" err="1"/>
              <a:t>supervisor</a:t>
            </a:r>
            <a:br>
              <a:rPr lang="fr-FR" sz="2000" b="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Agnès Bonvilain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43E589AE-8D95-41BA-8E08-3F923037C0CA}"/>
              </a:ext>
            </a:extLst>
          </p:cNvPr>
          <p:cNvSpPr txBox="1">
            <a:spLocks/>
          </p:cNvSpPr>
          <p:nvPr/>
        </p:nvSpPr>
        <p:spPr>
          <a:xfrm>
            <a:off x="0" y="2773781"/>
            <a:ext cx="12192000" cy="567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 err="1"/>
              <a:t>Presented</a:t>
            </a:r>
            <a:r>
              <a:rPr lang="fr-FR" sz="2000" b="0" dirty="0"/>
              <a:t> by:</a:t>
            </a:r>
            <a:br>
              <a:rPr lang="fr-FR" sz="2000" b="0" dirty="0"/>
            </a:br>
            <a:r>
              <a:rPr lang="fr-FR" sz="240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Adrien Mialland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1BFEA1E6-EFB2-4302-90D7-F5DE90DFAF61}"/>
              </a:ext>
            </a:extLst>
          </p:cNvPr>
          <p:cNvSpPr txBox="1">
            <a:spLocks/>
          </p:cNvSpPr>
          <p:nvPr/>
        </p:nvSpPr>
        <p:spPr>
          <a:xfrm>
            <a:off x="0" y="4330067"/>
            <a:ext cx="12192000" cy="567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ORL surgeon:</a:t>
            </a:r>
            <a:br>
              <a:rPr lang="fr-FR" sz="2000" b="0" dirty="0"/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Ihab Atallah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F28552E1-5B9B-4BEF-BECB-491022C09206}"/>
              </a:ext>
            </a:extLst>
          </p:cNvPr>
          <p:cNvSpPr txBox="1">
            <a:spLocks/>
          </p:cNvSpPr>
          <p:nvPr/>
        </p:nvSpPr>
        <p:spPr>
          <a:xfrm>
            <a:off x="-9541" y="5108207"/>
            <a:ext cx="12192000" cy="819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0" dirty="0"/>
              <a:t>Host </a:t>
            </a:r>
            <a:r>
              <a:rPr lang="fr-FR" sz="2000" b="0" dirty="0" err="1"/>
              <a:t>laboratoiry</a:t>
            </a:r>
            <a:r>
              <a:rPr lang="fr-FR" sz="2000" b="0" dirty="0"/>
              <a:t> :</a:t>
            </a:r>
            <a:br>
              <a:rPr lang="fr-FR" sz="2000" b="0" dirty="0"/>
            </a:br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Grenoble Image Parole Signal Automatique (Gipsa-Lab)</a:t>
            </a:r>
          </a:p>
          <a:p>
            <a:pPr algn="ctr"/>
            <a:r>
              <a:rPr lang="fr-FR" sz="2000" b="0" dirty="0">
                <a:solidFill>
                  <a:srgbClr val="16223A"/>
                </a:solidFill>
                <a:latin typeface="+mn-lt"/>
                <a:ea typeface="+mn-ea"/>
                <a:cs typeface="+mn-cs"/>
              </a:rPr>
              <a:t>Université Grenoble Alpes (UGA)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C61830-A948-401C-B56C-3B438DADA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02" y="5841851"/>
            <a:ext cx="1699200" cy="38576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340769B-95D1-41EC-9B3A-96198F055B9A}"/>
              </a:ext>
            </a:extLst>
          </p:cNvPr>
          <p:cNvSpPr txBox="1">
            <a:spLocks/>
          </p:cNvSpPr>
          <p:nvPr/>
        </p:nvSpPr>
        <p:spPr>
          <a:xfrm>
            <a:off x="85596" y="119318"/>
            <a:ext cx="12024000" cy="2358000"/>
          </a:xfrm>
          <a:prstGeom prst="rect">
            <a:avLst/>
          </a:prstGeom>
          <a:solidFill>
            <a:schemeClr val="tx2">
              <a:lumMod val="10000"/>
              <a:lumOff val="90000"/>
              <a:alpha val="2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889D9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Design and control of a tracheal</a:t>
            </a:r>
          </a:p>
          <a:p>
            <a:pPr algn="ctr"/>
            <a:r>
              <a:rPr lang="en-GB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occlusion system for an </a:t>
            </a:r>
          </a:p>
          <a:p>
            <a:pPr algn="ctr"/>
            <a:r>
              <a:rPr lang="en-GB" sz="4000">
                <a:solidFill>
                  <a:schemeClr val="tx2">
                    <a:lumMod val="90000"/>
                    <a:lumOff val="10000"/>
                  </a:schemeClr>
                </a:solidFill>
              </a:rPr>
              <a:t>implantable active artificial </a:t>
            </a:r>
            <a:r>
              <a:rPr lang="en-GB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larynx</a:t>
            </a:r>
            <a:endParaRPr lang="fr-FR" sz="4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EC052A7-1B41-4786-AF05-AC077B1925B1}"/>
              </a:ext>
            </a:extLst>
          </p:cNvPr>
          <p:cNvGrpSpPr/>
          <p:nvPr/>
        </p:nvGrpSpPr>
        <p:grpSpPr>
          <a:xfrm>
            <a:off x="96693" y="2265915"/>
            <a:ext cx="12006000" cy="432000"/>
            <a:chOff x="115593" y="2643070"/>
            <a:chExt cx="11987241" cy="43200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5327634F-C91F-49FB-9442-72DBD076117E}"/>
                </a:ext>
              </a:extLst>
            </p:cNvPr>
            <p:cNvCxnSpPr>
              <a:cxnSpLocks/>
            </p:cNvCxnSpPr>
            <p:nvPr/>
          </p:nvCxnSpPr>
          <p:spPr>
            <a:xfrm>
              <a:off x="115593" y="2859070"/>
              <a:ext cx="11987241" cy="0"/>
            </a:xfrm>
            <a:prstGeom prst="line">
              <a:avLst/>
            </a:prstGeom>
            <a:ln w="158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30F5746-22E4-42D5-A0E3-F466A4B6682D}"/>
                </a:ext>
              </a:extLst>
            </p:cNvPr>
            <p:cNvGrpSpPr/>
            <p:nvPr/>
          </p:nvGrpSpPr>
          <p:grpSpPr>
            <a:xfrm>
              <a:off x="5879999" y="2643070"/>
              <a:ext cx="432000" cy="432000"/>
              <a:chOff x="5591264" y="2643070"/>
              <a:chExt cx="432000" cy="432000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43B3D6E-9EF2-4DC6-8429-19AA91909481}"/>
                  </a:ext>
                </a:extLst>
              </p:cNvPr>
              <p:cNvSpPr/>
              <p:nvPr/>
            </p:nvSpPr>
            <p:spPr>
              <a:xfrm>
                <a:off x="5591264" y="2643070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AE106106-5606-48E5-9166-46839A664483}"/>
                  </a:ext>
                </a:extLst>
              </p:cNvPr>
              <p:cNvSpPr/>
              <p:nvPr/>
            </p:nvSpPr>
            <p:spPr>
              <a:xfrm>
                <a:off x="5663264" y="2715070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751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ZoneTexte 107">
            <a:extLst>
              <a:ext uri="{FF2B5EF4-FFF2-40B4-BE49-F238E27FC236}">
                <a16:creationId xmlns:a16="http://schemas.microsoft.com/office/drawing/2014/main" id="{DDA599E2-F082-45A9-B09F-BF0456F00555}"/>
              </a:ext>
            </a:extLst>
          </p:cNvPr>
          <p:cNvSpPr txBox="1"/>
          <p:nvPr/>
        </p:nvSpPr>
        <p:spPr>
          <a:xfrm>
            <a:off x="8382623" y="2069510"/>
            <a:ext cx="1981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16223A"/>
                </a:solidFill>
              </a:rPr>
              <a:t>Pharyngeal Muscles: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rgbClr val="16223A"/>
                </a:solidFill>
              </a:rPr>
              <a:t>Superior constrictor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>
                <a:solidFill>
                  <a:srgbClr val="16223A"/>
                </a:solidFill>
              </a:rPr>
              <a:t>Middle </a:t>
            </a:r>
            <a:r>
              <a:rPr lang="en-GB" sz="1400" dirty="0">
                <a:solidFill>
                  <a:srgbClr val="16223A"/>
                </a:solidFill>
              </a:rPr>
              <a:t>constrictor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rgbClr val="16223A"/>
                </a:solidFill>
              </a:rPr>
              <a:t>Inferior constrictor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580FF2-F9BC-4F76-AB7D-9C444175D7C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59" y="1539719"/>
            <a:ext cx="2434097" cy="243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BE0D844E-AF17-4F8D-A299-19FFF9DBF4CC}"/>
              </a:ext>
            </a:extLst>
          </p:cNvPr>
          <p:cNvSpPr txBox="1"/>
          <p:nvPr/>
        </p:nvSpPr>
        <p:spPr>
          <a:xfrm>
            <a:off x="5598370" y="2808305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Submandibular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muscles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7572C2CA-6974-4177-B935-741730E569C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07" y="1539719"/>
            <a:ext cx="2433600" cy="243000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791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BE684D8-7DF1-4C33-A939-45B3747B1AEB}"/>
              </a:ext>
            </a:extLst>
          </p:cNvPr>
          <p:cNvCxnSpPr/>
          <p:nvPr/>
        </p:nvCxnSpPr>
        <p:spPr>
          <a:xfrm flipV="1">
            <a:off x="7883372" y="3487976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A15F040C-8CC8-4676-9DF0-3DCA8CD63E49}"/>
              </a:ext>
            </a:extLst>
          </p:cNvPr>
          <p:cNvCxnSpPr/>
          <p:nvPr/>
        </p:nvCxnSpPr>
        <p:spPr>
          <a:xfrm flipH="1">
            <a:off x="7930751" y="2175193"/>
            <a:ext cx="442913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8B52891-7AAB-4BA8-B0AE-06BC1C226DD7}"/>
              </a:ext>
            </a:extLst>
          </p:cNvPr>
          <p:cNvCxnSpPr/>
          <p:nvPr/>
        </p:nvCxnSpPr>
        <p:spPr>
          <a:xfrm flipH="1">
            <a:off x="7930750" y="2595853"/>
            <a:ext cx="442800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02EBAA1-B937-45F8-ACBE-242D1AC9BF2E}"/>
              </a:ext>
            </a:extLst>
          </p:cNvPr>
          <p:cNvCxnSpPr/>
          <p:nvPr/>
        </p:nvCxnSpPr>
        <p:spPr>
          <a:xfrm flipH="1">
            <a:off x="7930751" y="3205454"/>
            <a:ext cx="442913" cy="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A32B838-2982-4DE9-BA68-0214DB4081DC}"/>
              </a:ext>
            </a:extLst>
          </p:cNvPr>
          <p:cNvCxnSpPr>
            <a:cxnSpLocks/>
          </p:cNvCxnSpPr>
          <p:nvPr/>
        </p:nvCxnSpPr>
        <p:spPr>
          <a:xfrm flipV="1">
            <a:off x="8383189" y="2170431"/>
            <a:ext cx="1" cy="1040400"/>
          </a:xfrm>
          <a:prstGeom prst="line">
            <a:avLst/>
          </a:prstGeom>
          <a:noFill/>
          <a:ln>
            <a:solidFill>
              <a:srgbClr val="C0000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E3B7200-722C-473A-A4CE-C2323DB4BF26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2620A72-6BB2-498F-9213-37F6BD801455}"/>
              </a:ext>
            </a:extLst>
          </p:cNvPr>
          <p:cNvSpPr txBox="1"/>
          <p:nvPr/>
        </p:nvSpPr>
        <p:spPr>
          <a:xfrm>
            <a:off x="8410339" y="3498745"/>
            <a:ext cx="162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Upper oesophageal sphincter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9777143F-D006-4650-962A-AD4C85A2BA01}"/>
              </a:ext>
            </a:extLst>
          </p:cNvPr>
          <p:cNvCxnSpPr>
            <a:cxnSpLocks/>
          </p:cNvCxnSpPr>
          <p:nvPr/>
        </p:nvCxnSpPr>
        <p:spPr>
          <a:xfrm flipV="1">
            <a:off x="7458403" y="3881438"/>
            <a:ext cx="299710" cy="17083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4E961790-13B4-479D-9D67-BFF493897D4B}"/>
              </a:ext>
            </a:extLst>
          </p:cNvPr>
          <p:cNvSpPr txBox="1"/>
          <p:nvPr/>
        </p:nvSpPr>
        <p:spPr>
          <a:xfrm>
            <a:off x="6754429" y="3931469"/>
            <a:ext cx="78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trachea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C9DBFE9-52CC-4C87-AAE2-7F9BCB688300}"/>
              </a:ext>
            </a:extLst>
          </p:cNvPr>
          <p:cNvCxnSpPr>
            <a:cxnSpLocks/>
          </p:cNvCxnSpPr>
          <p:nvPr/>
        </p:nvCxnSpPr>
        <p:spPr>
          <a:xfrm flipH="1" flipV="1">
            <a:off x="8181975" y="3838575"/>
            <a:ext cx="317757" cy="28433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0EB68CF0-A3D4-41CF-A45D-6974D6202335}"/>
              </a:ext>
            </a:extLst>
          </p:cNvPr>
          <p:cNvSpPr txBox="1"/>
          <p:nvPr/>
        </p:nvSpPr>
        <p:spPr>
          <a:xfrm>
            <a:off x="8408604" y="4054440"/>
            <a:ext cx="1078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16223A"/>
                </a:solidFill>
              </a:rPr>
              <a:t>œsophagus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79624B9B-0A16-427C-B17D-84850C536C90}"/>
              </a:ext>
            </a:extLst>
          </p:cNvPr>
          <p:cNvCxnSpPr/>
          <p:nvPr/>
        </p:nvCxnSpPr>
        <p:spPr>
          <a:xfrm flipV="1">
            <a:off x="4087467" y="2380281"/>
            <a:ext cx="350520" cy="108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C53A70E0-E0D3-4FAD-AF23-E14429F41D37}"/>
              </a:ext>
            </a:extLst>
          </p:cNvPr>
          <p:cNvCxnSpPr>
            <a:cxnSpLocks/>
          </p:cNvCxnSpPr>
          <p:nvPr/>
        </p:nvCxnSpPr>
        <p:spPr>
          <a:xfrm flipH="1">
            <a:off x="4495616" y="2263280"/>
            <a:ext cx="320040" cy="108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60BBC25B-5A78-466D-B884-548A9A459E08}"/>
              </a:ext>
            </a:extLst>
          </p:cNvPr>
          <p:cNvCxnSpPr/>
          <p:nvPr/>
        </p:nvCxnSpPr>
        <p:spPr>
          <a:xfrm flipV="1">
            <a:off x="4113663" y="2762490"/>
            <a:ext cx="350520" cy="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25D504F4-E83F-45A6-962E-72A4F9398511}"/>
              </a:ext>
            </a:extLst>
          </p:cNvPr>
          <p:cNvCxnSpPr>
            <a:cxnSpLocks/>
          </p:cNvCxnSpPr>
          <p:nvPr/>
        </p:nvCxnSpPr>
        <p:spPr>
          <a:xfrm flipH="1">
            <a:off x="4528477" y="2764077"/>
            <a:ext cx="320040" cy="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2A1D0554-9D97-4779-8983-2514699DA82F}"/>
              </a:ext>
            </a:extLst>
          </p:cNvPr>
          <p:cNvSpPr/>
          <p:nvPr/>
        </p:nvSpPr>
        <p:spPr>
          <a:xfrm>
            <a:off x="3941262" y="293370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C919114-2948-4380-AB83-EF3EF028D673}"/>
              </a:ext>
            </a:extLst>
          </p:cNvPr>
          <p:cNvCxnSpPr/>
          <p:nvPr/>
        </p:nvCxnSpPr>
        <p:spPr>
          <a:xfrm flipV="1">
            <a:off x="4495620" y="3422890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90FC9AD1-2DDE-4F01-889B-EA4148DD65C5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C2D8AA1-AC7B-4408-9231-51F6E3758C8A}"/>
              </a:ext>
            </a:extLst>
          </p:cNvPr>
          <p:cNvSpPr txBox="1"/>
          <p:nvPr/>
        </p:nvSpPr>
        <p:spPr>
          <a:xfrm>
            <a:off x="6282026" y="3288089"/>
            <a:ext cx="10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38F0962-F02A-43D0-93C4-A8143C024D61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87F82-0100-415D-9AF0-7207ACE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5AB19DF-A310-41B8-91E9-34AB62466F4C}"/>
              </a:ext>
            </a:extLst>
          </p:cNvPr>
          <p:cNvSpPr txBox="1"/>
          <p:nvPr/>
        </p:nvSpPr>
        <p:spPr>
          <a:xfrm>
            <a:off x="5163825" y="3226518"/>
            <a:ext cx="881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16223A"/>
                </a:solidFill>
              </a:rPr>
              <a:t>epiglotte</a:t>
            </a:r>
            <a:endParaRPr lang="en-GB" sz="1400" dirty="0">
              <a:solidFill>
                <a:srgbClr val="16223A"/>
              </a:solidFill>
            </a:endParaRP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DA09AD-CB85-4DB1-9877-03E1AC6BB19A}"/>
              </a:ext>
            </a:extLst>
          </p:cNvPr>
          <p:cNvCxnSpPr>
            <a:cxnSpLocks/>
          </p:cNvCxnSpPr>
          <p:nvPr/>
        </p:nvCxnSpPr>
        <p:spPr>
          <a:xfrm>
            <a:off x="4222292" y="2977486"/>
            <a:ext cx="994783" cy="411893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re 1">
            <a:extLst>
              <a:ext uri="{FF2B5EF4-FFF2-40B4-BE49-F238E27FC236}">
                <a16:creationId xmlns:a16="http://schemas.microsoft.com/office/drawing/2014/main" id="{1EFF52E0-9299-47A5-B573-522A66E8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2. CRP </a:t>
            </a:r>
            <a:r>
              <a:rPr lang="en-GB" sz="3400" b="0" dirty="0"/>
              <a:t>– Main criteria: earliness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8936EDE-1986-44A5-9975-E4ED29E5AEEF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76D93D03-58BE-4B8C-A81D-5127D186211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437949EB-8D35-4339-BC68-202EE80DD946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07C7F932-8BAF-4925-B8AF-F77E1D7FB9D2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1FC0092-3BCF-4FE1-9AF1-05F5C0326CA2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4953044D-1A7B-4760-8AD2-1894D25FF325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4171F2C4-2E40-4CCE-B215-479B070D0EB7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B7BAC096-2E1B-4FA4-8AC7-19D6CC446701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7656076A-F7FE-4FDD-B8E2-8A4416BC1EF5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E3215FA6-0F8A-4E3A-9597-4C2D44BF9726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6DD945BB-90CD-413E-B50F-9B8089341644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E0E90825-8D80-40B3-B9ED-2CD0AAE0D230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A13A2BD6-E30A-4B3B-8674-21B56813334E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>
            <a:extLst>
              <a:ext uri="{FF2B5EF4-FFF2-40B4-BE49-F238E27FC236}">
                <a16:creationId xmlns:a16="http://schemas.microsoft.com/office/drawing/2014/main" id="{8A02992E-2333-4C37-BDAC-942EF94C59DE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7" grpId="0"/>
      <p:bldP spid="47" grpId="0" animBg="1"/>
      <p:bldP spid="66" grpId="0"/>
      <p:bldP spid="78" grpId="0" animBg="1"/>
      <p:bldP spid="58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634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BE684D8-7DF1-4C33-A939-45B3747B1AEB}"/>
              </a:ext>
            </a:extLst>
          </p:cNvPr>
          <p:cNvCxnSpPr/>
          <p:nvPr/>
        </p:nvCxnSpPr>
        <p:spPr>
          <a:xfrm flipV="1">
            <a:off x="7883372" y="3487976"/>
            <a:ext cx="252000" cy="0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41AF38A-1078-46C1-8BBB-A7B458E7F382}"/>
              </a:ext>
            </a:extLst>
          </p:cNvPr>
          <p:cNvCxnSpPr>
            <a:cxnSpLocks/>
          </p:cNvCxnSpPr>
          <p:nvPr/>
        </p:nvCxnSpPr>
        <p:spPr>
          <a:xfrm flipV="1">
            <a:off x="7138036" y="2011009"/>
            <a:ext cx="350520" cy="72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0" name="Image 109">
            <a:extLst>
              <a:ext uri="{FF2B5EF4-FFF2-40B4-BE49-F238E27FC236}">
                <a16:creationId xmlns:a16="http://schemas.microsoft.com/office/drawing/2014/main" id="{18B1F3C9-5A1A-43B8-816D-A9D3062E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1"/>
          <a:stretch/>
        </p:blipFill>
        <p:spPr>
          <a:xfrm>
            <a:off x="3311908" y="1537500"/>
            <a:ext cx="2192736" cy="188560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E9B75D-3E33-41C8-8C69-85007CC3A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73"/>
          <a:stretch/>
        </p:blipFill>
        <p:spPr>
          <a:xfrm>
            <a:off x="735623" y="1537500"/>
            <a:ext cx="2192736" cy="1885601"/>
          </a:xfrm>
          <a:prstGeom prst="rect">
            <a:avLst/>
          </a:prstGeom>
        </p:spPr>
      </p:pic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E1F33AAA-44A9-4D4C-A360-031EB3FC3CF7}"/>
              </a:ext>
            </a:extLst>
          </p:cNvPr>
          <p:cNvGrpSpPr/>
          <p:nvPr/>
        </p:nvGrpSpPr>
        <p:grpSpPr>
          <a:xfrm>
            <a:off x="2816802" y="3074898"/>
            <a:ext cx="1431289" cy="1052944"/>
            <a:chOff x="85939" y="2898944"/>
            <a:chExt cx="1431289" cy="1052944"/>
          </a:xfrm>
        </p:grpSpPr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85C4ABFE-D3F7-40AC-8949-456F5A2E89A5}"/>
                </a:ext>
              </a:extLst>
            </p:cNvPr>
            <p:cNvSpPr txBox="1"/>
            <p:nvPr/>
          </p:nvSpPr>
          <p:spPr>
            <a:xfrm>
              <a:off x="198950" y="2898944"/>
              <a:ext cx="958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Mylohyoid</a:t>
              </a:r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55E37923-6C3B-4077-9188-A806B5F3F9E6}"/>
                </a:ext>
              </a:extLst>
            </p:cNvPr>
            <p:cNvSpPr txBox="1"/>
            <p:nvPr/>
          </p:nvSpPr>
          <p:spPr>
            <a:xfrm>
              <a:off x="85939" y="3428668"/>
              <a:ext cx="1431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16223A"/>
                  </a:solidFill>
                </a:rPr>
                <a:t>Anterior belly of the digastric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9C360C2A-4AB0-41A3-AD68-3273F3615C2E}"/>
                </a:ext>
              </a:extLst>
            </p:cNvPr>
            <p:cNvSpPr txBox="1"/>
            <p:nvPr/>
          </p:nvSpPr>
          <p:spPr>
            <a:xfrm>
              <a:off x="183785" y="3163806"/>
              <a:ext cx="10207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Geniohyoid</a:t>
              </a:r>
            </a:p>
          </p:txBody>
        </p:sp>
      </p:grp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4F077E2-0528-44A2-A156-1B0F08ECD688}"/>
              </a:ext>
            </a:extLst>
          </p:cNvPr>
          <p:cNvSpPr txBox="1"/>
          <p:nvPr/>
        </p:nvSpPr>
        <p:spPr>
          <a:xfrm>
            <a:off x="1547155" y="3406893"/>
            <a:ext cx="10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C3E856A6-C702-4AD5-A7C6-E51005C26CE8}"/>
              </a:ext>
            </a:extLst>
          </p:cNvPr>
          <p:cNvCxnSpPr>
            <a:cxnSpLocks/>
          </p:cNvCxnSpPr>
          <p:nvPr/>
        </p:nvCxnSpPr>
        <p:spPr>
          <a:xfrm flipH="1" flipV="1">
            <a:off x="1542664" y="3374073"/>
            <a:ext cx="144000" cy="108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58E3F2C2-8B26-4348-AD15-CDB9F3B64859}"/>
              </a:ext>
            </a:extLst>
          </p:cNvPr>
          <p:cNvCxnSpPr>
            <a:cxnSpLocks/>
          </p:cNvCxnSpPr>
          <p:nvPr/>
        </p:nvCxnSpPr>
        <p:spPr>
          <a:xfrm flipV="1">
            <a:off x="3800724" y="2657216"/>
            <a:ext cx="250031" cy="488157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149">
            <a:extLst>
              <a:ext uri="{FF2B5EF4-FFF2-40B4-BE49-F238E27FC236}">
                <a16:creationId xmlns:a16="http://schemas.microsoft.com/office/drawing/2014/main" id="{A8C922CA-D65E-45EC-9989-29EF0BF2D01F}"/>
              </a:ext>
            </a:extLst>
          </p:cNvPr>
          <p:cNvCxnSpPr>
            <a:cxnSpLocks/>
          </p:cNvCxnSpPr>
          <p:nvPr/>
        </p:nvCxnSpPr>
        <p:spPr>
          <a:xfrm>
            <a:off x="4045993" y="2659596"/>
            <a:ext cx="752475" cy="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 : en angle 155">
            <a:extLst>
              <a:ext uri="{FF2B5EF4-FFF2-40B4-BE49-F238E27FC236}">
                <a16:creationId xmlns:a16="http://schemas.microsoft.com/office/drawing/2014/main" id="{736FBA3C-41C4-448A-BA07-726139303C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9579" y="3107541"/>
            <a:ext cx="650079" cy="154249"/>
          </a:xfrm>
          <a:prstGeom prst="bentConnector3">
            <a:avLst>
              <a:gd name="adj1" fmla="val 549"/>
            </a:avLst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 : en angle 161">
            <a:extLst>
              <a:ext uri="{FF2B5EF4-FFF2-40B4-BE49-F238E27FC236}">
                <a16:creationId xmlns:a16="http://schemas.microsoft.com/office/drawing/2014/main" id="{1A89A95E-60F5-45BC-9E56-FA8CA4596E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0529" y="3126590"/>
            <a:ext cx="916779" cy="382849"/>
          </a:xfrm>
          <a:prstGeom prst="bentConnector3">
            <a:avLst>
              <a:gd name="adj1" fmla="val 649"/>
            </a:avLst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>
            <a:extLst>
              <a:ext uri="{FF2B5EF4-FFF2-40B4-BE49-F238E27FC236}">
                <a16:creationId xmlns:a16="http://schemas.microsoft.com/office/drawing/2014/main" id="{A033AA0A-623F-4648-AD4B-2D2007A0B552}"/>
              </a:ext>
            </a:extLst>
          </p:cNvPr>
          <p:cNvSpPr txBox="1"/>
          <p:nvPr/>
        </p:nvSpPr>
        <p:spPr>
          <a:xfrm>
            <a:off x="2663926" y="4056507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16223A"/>
                </a:solidFill>
              </a:rPr>
              <a:t>Submandibular</a:t>
            </a:r>
            <a:endParaRPr lang="fr-FR" sz="1400" b="1" dirty="0">
              <a:solidFill>
                <a:srgbClr val="16223A"/>
              </a:solidFill>
            </a:endParaRP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F41733BF-9C06-41F1-9C55-676CC5631BC1}"/>
              </a:ext>
            </a:extLst>
          </p:cNvPr>
          <p:cNvSpPr txBox="1"/>
          <p:nvPr/>
        </p:nvSpPr>
        <p:spPr>
          <a:xfrm>
            <a:off x="4689395" y="3444993"/>
            <a:ext cx="10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16223A"/>
                </a:solidFill>
              </a:rPr>
              <a:t>Hyoid</a:t>
            </a:r>
            <a:r>
              <a:rPr lang="fr-FR" sz="1400" dirty="0">
                <a:solidFill>
                  <a:srgbClr val="16223A"/>
                </a:solidFill>
              </a:rPr>
              <a:t> </a:t>
            </a:r>
            <a:r>
              <a:rPr lang="fr-FR" sz="1400" dirty="0" err="1">
                <a:solidFill>
                  <a:srgbClr val="16223A"/>
                </a:solidFill>
              </a:rPr>
              <a:t>bone</a:t>
            </a:r>
            <a:endParaRPr lang="fr-FR" sz="1400" dirty="0">
              <a:solidFill>
                <a:srgbClr val="16223A"/>
              </a:solidFill>
            </a:endParaRPr>
          </a:p>
        </p:txBody>
      </p:sp>
      <p:sp>
        <p:nvSpPr>
          <p:cNvPr id="185" name="ZoneTexte 184">
            <a:extLst>
              <a:ext uri="{FF2B5EF4-FFF2-40B4-BE49-F238E27FC236}">
                <a16:creationId xmlns:a16="http://schemas.microsoft.com/office/drawing/2014/main" id="{DAD7B137-AA77-4149-9D60-041A4B5BF9D6}"/>
              </a:ext>
            </a:extLst>
          </p:cNvPr>
          <p:cNvSpPr txBox="1"/>
          <p:nvPr/>
        </p:nvSpPr>
        <p:spPr>
          <a:xfrm>
            <a:off x="685731" y="3850650"/>
            <a:ext cx="958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Mylohyoid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1746ED66-F2FA-4FB5-B517-D40B182014DB}"/>
              </a:ext>
            </a:extLst>
          </p:cNvPr>
          <p:cNvSpPr txBox="1"/>
          <p:nvPr/>
        </p:nvSpPr>
        <p:spPr>
          <a:xfrm>
            <a:off x="28246" y="3303725"/>
            <a:ext cx="14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16223A"/>
                </a:solidFill>
              </a:rPr>
              <a:t>Anterior bely of the digastric</a:t>
            </a:r>
          </a:p>
        </p:txBody>
      </p:sp>
      <p:cxnSp>
        <p:nvCxnSpPr>
          <p:cNvPr id="188" name="Connecteur droit 187">
            <a:extLst>
              <a:ext uri="{FF2B5EF4-FFF2-40B4-BE49-F238E27FC236}">
                <a16:creationId xmlns:a16="http://schemas.microsoft.com/office/drawing/2014/main" id="{F1A222D1-BE93-442D-88F0-63923D07BD72}"/>
              </a:ext>
            </a:extLst>
          </p:cNvPr>
          <p:cNvCxnSpPr>
            <a:cxnSpLocks/>
          </p:cNvCxnSpPr>
          <p:nvPr/>
        </p:nvCxnSpPr>
        <p:spPr>
          <a:xfrm flipH="1" flipV="1">
            <a:off x="1416435" y="3110106"/>
            <a:ext cx="0" cy="756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eur droit 189">
            <a:extLst>
              <a:ext uri="{FF2B5EF4-FFF2-40B4-BE49-F238E27FC236}">
                <a16:creationId xmlns:a16="http://schemas.microsoft.com/office/drawing/2014/main" id="{B221FB20-085D-409B-AA45-224A06B7AFBB}"/>
              </a:ext>
            </a:extLst>
          </p:cNvPr>
          <p:cNvCxnSpPr>
            <a:cxnSpLocks/>
          </p:cNvCxnSpPr>
          <p:nvPr/>
        </p:nvCxnSpPr>
        <p:spPr>
          <a:xfrm flipV="1">
            <a:off x="1202974" y="3179619"/>
            <a:ext cx="0" cy="180000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056D49C6-467E-4693-A256-B1757D71DD59}"/>
              </a:ext>
            </a:extLst>
          </p:cNvPr>
          <p:cNvCxnSpPr>
            <a:cxnSpLocks/>
          </p:cNvCxnSpPr>
          <p:nvPr/>
        </p:nvCxnSpPr>
        <p:spPr>
          <a:xfrm flipH="1" flipV="1">
            <a:off x="4679357" y="3337051"/>
            <a:ext cx="158400" cy="15009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AA3D8C-1A56-45F2-82FB-02D5A09A398B}"/>
              </a:ext>
            </a:extLst>
          </p:cNvPr>
          <p:cNvGrpSpPr/>
          <p:nvPr/>
        </p:nvGrpSpPr>
        <p:grpSpPr>
          <a:xfrm>
            <a:off x="6339841" y="1523219"/>
            <a:ext cx="1988520" cy="2436338"/>
            <a:chOff x="6225541" y="1447019"/>
            <a:chExt cx="1988520" cy="243633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EB7D21-5B8C-4341-962D-2F005EDF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541" y="1447019"/>
              <a:ext cx="1988520" cy="2436338"/>
            </a:xfrm>
            <a:prstGeom prst="rect">
              <a:avLst/>
            </a:prstGeom>
          </p:spPr>
        </p:pic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1AC4BAF7-834D-4ACD-BC6F-6AD8E0FE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9494" y="2731824"/>
              <a:ext cx="408869" cy="8502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F4E90A94-D9A5-4235-BB86-296FF1803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665" y="2934152"/>
              <a:ext cx="119074" cy="35607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9F86CF30-CB69-48D2-80B4-FE54B59183B5}"/>
              </a:ext>
            </a:extLst>
          </p:cNvPr>
          <p:cNvSpPr/>
          <p:nvPr/>
        </p:nvSpPr>
        <p:spPr>
          <a:xfrm>
            <a:off x="1758024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DD600D-1EB3-4563-9822-84C6D3C8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32CE9F61-76C6-41F4-9826-647CD064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CRP </a:t>
            </a:r>
            <a:r>
              <a:rPr lang="fr-FR" sz="3400" b="0" dirty="0"/>
              <a:t>– Start of Swallowing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A92B911D-D4CB-49A8-8637-D4A9255886D6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0F414A-85B7-4287-9A72-EA094070EFB4}"/>
              </a:ext>
            </a:extLst>
          </p:cNvPr>
          <p:cNvSpPr/>
          <p:nvPr/>
        </p:nvSpPr>
        <p:spPr>
          <a:xfrm>
            <a:off x="815086" y="1231611"/>
            <a:ext cx="4178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dirty="0"/>
              <a:t>[D. Park et al. 2017, J. Walton et al. 2018, R. L. Drake et al. 2010]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6E76FA-7C1E-417D-8448-D215ABBD077C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just">
              <a:defRPr/>
            </a:pPr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al. 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 a robust swallowing detection for an implantable active artificial larynx: A survey. In: Med. Biol. Eng. </a:t>
            </a:r>
            <a:r>
              <a:rPr lang="en-GB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(2023).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2C6649D-469B-4AC6-9A4A-1FD482441BD3}"/>
              </a:ext>
            </a:extLst>
          </p:cNvPr>
          <p:cNvSpPr txBox="1"/>
          <p:nvPr/>
        </p:nvSpPr>
        <p:spPr>
          <a:xfrm>
            <a:off x="8410339" y="3498745"/>
            <a:ext cx="162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Upper oesophageal sphincter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4254C9C-9F46-4734-998C-416FFB23D118}"/>
              </a:ext>
            </a:extLst>
          </p:cNvPr>
          <p:cNvSpPr txBox="1"/>
          <p:nvPr/>
        </p:nvSpPr>
        <p:spPr>
          <a:xfrm>
            <a:off x="5598370" y="2808305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Submandibular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muscles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DA63FBC-0F49-44F6-A8E8-9C1197658AED}"/>
              </a:ext>
            </a:extLst>
          </p:cNvPr>
          <p:cNvSpPr txBox="1"/>
          <p:nvPr/>
        </p:nvSpPr>
        <p:spPr>
          <a:xfrm>
            <a:off x="6282026" y="3288089"/>
            <a:ext cx="10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4055FDA9-18FE-4867-A0CB-F06F7C9E48C8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98DA77D0-6437-4D7C-8790-0646FD4415BC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DD34A244-5D4E-4071-9716-B49330416557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8A1A7752-2195-4CA4-8F5E-45AC1613B718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3F120950-1D91-4408-B1B4-D2A29F4DA294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0C8502CE-88C9-4D72-B6BF-A4CD7202FD95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966A2E3F-2D04-4827-B4BC-C73354153A63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ABB97B5C-D548-4B2E-A099-CA8F0A6F7D0F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A7172CEA-2819-4B5A-BFB6-7C0DECE98667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1899A3F7-6BA2-47DB-AA90-98E9DD7E9F8D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88E68D2F-073C-4513-AA8B-98340DC168E2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1AAFA492-BB7E-44F3-A873-27A3F0864E12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41AF24A3-CED9-46F6-AC6F-0811038C0CE3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AA286DF4-7B72-4A75-AAE0-3D59742E7395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67" grpId="0"/>
      <p:bldP spid="181" grpId="0"/>
      <p:bldP spid="185" grpId="0"/>
      <p:bldP spid="18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52B24E8E-CAC0-40FE-9F2F-75A0413DC2F7}"/>
              </a:ext>
            </a:extLst>
          </p:cNvPr>
          <p:cNvGrpSpPr/>
          <p:nvPr/>
        </p:nvGrpSpPr>
        <p:grpSpPr>
          <a:xfrm>
            <a:off x="1150437" y="2971900"/>
            <a:ext cx="3883119" cy="1194515"/>
            <a:chOff x="4642417" y="3263801"/>
            <a:chExt cx="3883119" cy="1194515"/>
          </a:xfrm>
        </p:grpSpPr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DBE684D8-7DF1-4C33-A939-45B3747B1AEB}"/>
                </a:ext>
              </a:extLst>
            </p:cNvPr>
            <p:cNvCxnSpPr/>
            <p:nvPr/>
          </p:nvCxnSpPr>
          <p:spPr>
            <a:xfrm flipV="1">
              <a:off x="7883372" y="3411776"/>
              <a:ext cx="252000" cy="0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AD0FC3A-2325-4339-938F-F4BB70ACF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3410" y="3326028"/>
              <a:ext cx="3468020" cy="1062891"/>
            </a:xfrm>
            <a:prstGeom prst="rect">
              <a:avLst/>
            </a:prstGeom>
          </p:spPr>
        </p:pic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A7632FC0-C56A-46F2-A24F-E196B245C058}"/>
                </a:ext>
              </a:extLst>
            </p:cNvPr>
            <p:cNvSpPr txBox="1"/>
            <p:nvPr/>
          </p:nvSpPr>
          <p:spPr>
            <a:xfrm>
              <a:off x="4642417" y="4071453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-200</a:t>
              </a:r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89900631-5409-4127-99E5-15923808C369}"/>
                </a:ext>
              </a:extLst>
            </p:cNvPr>
            <p:cNvSpPr txBox="1"/>
            <p:nvPr/>
          </p:nvSpPr>
          <p:spPr>
            <a:xfrm>
              <a:off x="4642417" y="3845842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0</a:t>
              </a:r>
            </a:p>
          </p:txBody>
        </p: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92CDC917-C62F-4CFE-98E6-1B296E39C592}"/>
                </a:ext>
              </a:extLst>
            </p:cNvPr>
            <p:cNvSpPr txBox="1"/>
            <p:nvPr/>
          </p:nvSpPr>
          <p:spPr>
            <a:xfrm>
              <a:off x="4642417" y="3620230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200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491B3491-4E9A-4F52-B527-2F9071348D50}"/>
                </a:ext>
              </a:extLst>
            </p:cNvPr>
            <p:cNvSpPr txBox="1"/>
            <p:nvPr/>
          </p:nvSpPr>
          <p:spPr>
            <a:xfrm>
              <a:off x="4642417" y="3394618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400</a:t>
              </a: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EF38F6C9-59A3-4A1D-88F8-5AFA82D8DE04}"/>
                </a:ext>
              </a:extLst>
            </p:cNvPr>
            <p:cNvSpPr txBox="1"/>
            <p:nvPr/>
          </p:nvSpPr>
          <p:spPr>
            <a:xfrm>
              <a:off x="4787158" y="3263801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900" dirty="0">
                  <a:solidFill>
                    <a:srgbClr val="16223A"/>
                  </a:solidFill>
                </a:rPr>
                <a:t>mV</a:t>
              </a: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BD312BCC-48B2-433E-86A4-C93C74B23786}"/>
                </a:ext>
              </a:extLst>
            </p:cNvPr>
            <p:cNvSpPr txBox="1"/>
            <p:nvPr/>
          </p:nvSpPr>
          <p:spPr>
            <a:xfrm>
              <a:off x="4850658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6.0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CE4351D5-D3A4-43AC-8578-029465CD8863}"/>
                </a:ext>
              </a:extLst>
            </p:cNvPr>
            <p:cNvSpPr txBox="1"/>
            <p:nvPr/>
          </p:nvSpPr>
          <p:spPr>
            <a:xfrm>
              <a:off x="5886350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6.5</a:t>
              </a:r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C1CD285C-5A65-406D-868C-BDCF7B928F2C}"/>
                </a:ext>
              </a:extLst>
            </p:cNvPr>
            <p:cNvSpPr txBox="1"/>
            <p:nvPr/>
          </p:nvSpPr>
          <p:spPr>
            <a:xfrm>
              <a:off x="6921315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7.0</a:t>
              </a:r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6C857906-75BB-4633-BF38-2F4FD766B60B}"/>
                </a:ext>
              </a:extLst>
            </p:cNvPr>
            <p:cNvSpPr txBox="1"/>
            <p:nvPr/>
          </p:nvSpPr>
          <p:spPr>
            <a:xfrm>
              <a:off x="7957547" y="4314316"/>
              <a:ext cx="216000" cy="1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16223A"/>
                  </a:solidFill>
                </a:rPr>
                <a:t>7.5</a:t>
              </a:r>
            </a:p>
          </p:txBody>
        </p: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498683EA-C39C-46D8-8B6B-996BFE8EC37D}"/>
                </a:ext>
              </a:extLst>
            </p:cNvPr>
            <p:cNvSpPr txBox="1"/>
            <p:nvPr/>
          </p:nvSpPr>
          <p:spPr>
            <a:xfrm>
              <a:off x="8165536" y="4200451"/>
              <a:ext cx="360000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900" dirty="0">
                  <a:solidFill>
                    <a:srgbClr val="16223A"/>
                  </a:solidFill>
                </a:rPr>
                <a:t>second</a:t>
              </a:r>
            </a:p>
          </p:txBody>
        </p:sp>
      </p:grp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A8EB8CAA-F73C-4FB9-B405-BC306C9D0D75}"/>
              </a:ext>
            </a:extLst>
          </p:cNvPr>
          <p:cNvSpPr/>
          <p:nvPr/>
        </p:nvSpPr>
        <p:spPr>
          <a:xfrm>
            <a:off x="7069933" y="2886340"/>
            <a:ext cx="438150" cy="476250"/>
          </a:xfrm>
          <a:custGeom>
            <a:avLst/>
            <a:gdLst>
              <a:gd name="connsiteX0" fmla="*/ 361950 w 361950"/>
              <a:gd name="connsiteY0" fmla="*/ 476250 h 476250"/>
              <a:gd name="connsiteX1" fmla="*/ 278606 w 361950"/>
              <a:gd name="connsiteY1" fmla="*/ 180975 h 476250"/>
              <a:gd name="connsiteX2" fmla="*/ 0 w 36195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476250">
                <a:moveTo>
                  <a:pt x="361950" y="476250"/>
                </a:moveTo>
                <a:cubicBezTo>
                  <a:pt x="350440" y="368300"/>
                  <a:pt x="338931" y="260350"/>
                  <a:pt x="278606" y="180975"/>
                </a:cubicBezTo>
                <a:cubicBezTo>
                  <a:pt x="218281" y="101600"/>
                  <a:pt x="109140" y="50800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41AF38A-1078-46C1-8BBB-A7B458E7F382}"/>
              </a:ext>
            </a:extLst>
          </p:cNvPr>
          <p:cNvCxnSpPr>
            <a:cxnSpLocks/>
          </p:cNvCxnSpPr>
          <p:nvPr/>
        </p:nvCxnSpPr>
        <p:spPr>
          <a:xfrm flipV="1">
            <a:off x="7138036" y="2011009"/>
            <a:ext cx="350520" cy="72000"/>
          </a:xfrm>
          <a:prstGeom prst="straightConnector1">
            <a:avLst/>
          </a:pr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AA3D8C-1A56-45F2-82FB-02D5A09A398B}"/>
              </a:ext>
            </a:extLst>
          </p:cNvPr>
          <p:cNvGrpSpPr/>
          <p:nvPr/>
        </p:nvGrpSpPr>
        <p:grpSpPr>
          <a:xfrm>
            <a:off x="6339841" y="1523219"/>
            <a:ext cx="1988520" cy="2436338"/>
            <a:chOff x="6225541" y="1447019"/>
            <a:chExt cx="1988520" cy="2436338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EB7D21-5B8C-4341-962D-2F005EDF3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541" y="1447019"/>
              <a:ext cx="1988520" cy="2436338"/>
            </a:xfrm>
            <a:prstGeom prst="rect">
              <a:avLst/>
            </a:prstGeom>
          </p:spPr>
        </p:pic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1AC4BAF7-834D-4ACD-BC6F-6AD8E0FE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9494" y="2731824"/>
              <a:ext cx="408869" cy="8502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>
              <a:extLst>
                <a:ext uri="{FF2B5EF4-FFF2-40B4-BE49-F238E27FC236}">
                  <a16:creationId xmlns:a16="http://schemas.microsoft.com/office/drawing/2014/main" id="{F4E90A94-D9A5-4235-BB86-296FF1803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665" y="2934152"/>
              <a:ext cx="119074" cy="356072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8F71135-198F-4636-9519-F56C5D174C51}"/>
              </a:ext>
            </a:extLst>
          </p:cNvPr>
          <p:cNvSpPr/>
          <p:nvPr/>
        </p:nvSpPr>
        <p:spPr>
          <a:xfrm>
            <a:off x="1758024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CB355E-FDD1-4696-9B54-0284AA00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12</a:t>
            </a:fld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A65FE544-C877-4F10-BD46-64FB7798C342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8DF711B7-C587-48C3-8C5B-EB8A3D81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20" y="1754999"/>
            <a:ext cx="2575428" cy="1242184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ED739CFA-A63D-4323-8ED7-7F838B67DCA0}"/>
              </a:ext>
            </a:extLst>
          </p:cNvPr>
          <p:cNvSpPr txBox="1"/>
          <p:nvPr/>
        </p:nvSpPr>
        <p:spPr>
          <a:xfrm>
            <a:off x="1669070" y="1159001"/>
            <a:ext cx="272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Surface electromyography electrodes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51198AE-D643-4E0C-B1DA-4FBC5FB97F46}"/>
              </a:ext>
            </a:extLst>
          </p:cNvPr>
          <p:cNvSpPr txBox="1"/>
          <p:nvPr/>
        </p:nvSpPr>
        <p:spPr>
          <a:xfrm>
            <a:off x="5598370" y="2808305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Submandibular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muscles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8659536-630D-4822-82D4-63952DA7B4FF}"/>
              </a:ext>
            </a:extLst>
          </p:cNvPr>
          <p:cNvSpPr txBox="1"/>
          <p:nvPr/>
        </p:nvSpPr>
        <p:spPr>
          <a:xfrm>
            <a:off x="6282026" y="3288089"/>
            <a:ext cx="10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27649BF4-8911-422D-97E8-BE83BE82A01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DA576F2-1951-4609-833D-74ABF87BB889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4EDC75FA-6FF1-49A2-A052-CD48B679788F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4FB0525-C465-451C-80CA-C6298A852971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D839466-0F65-484B-9547-BBD465CBDB8C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59630A2-A78D-4BE1-B1A7-3605C5AEB939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37F3ADE8-B813-4961-8AA6-22A20E2C8FEF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684EDED1-B02E-4744-B23C-DFDF7664481F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A6F566B-40FD-4E82-9048-54EEB23067F4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1C0D8A1-B0F4-4326-9A43-F3F935812D8D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68ADB952-0DC9-4564-BF35-0D84E9B73AB8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5E073ABC-0C5A-47D2-9881-4BA8E3231448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C6E012E1-A38A-47AA-8F61-E4D2C9F719D6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3BC582DE-96C4-4B6E-94FE-007FB88B207E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78" name="Titre 1">
            <a:extLst>
              <a:ext uri="{FF2B5EF4-FFF2-40B4-BE49-F238E27FC236}">
                <a16:creationId xmlns:a16="http://schemas.microsoft.com/office/drawing/2014/main" id="{BCACAE6E-CE8B-4175-AA67-75629075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fr-FR" sz="3400" dirty="0"/>
              <a:t>2. CRP </a:t>
            </a:r>
            <a:r>
              <a:rPr lang="fr-FR" sz="3400" b="0" dirty="0"/>
              <a:t>– Start of Swallowing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248B414-CD9D-48F7-8444-234D1D642D4E}"/>
              </a:ext>
            </a:extLst>
          </p:cNvPr>
          <p:cNvSpPr txBox="1"/>
          <p:nvPr/>
        </p:nvSpPr>
        <p:spPr>
          <a:xfrm>
            <a:off x="8410339" y="3498745"/>
            <a:ext cx="162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Upper oesophageal sphincter</a:t>
            </a:r>
          </a:p>
        </p:txBody>
      </p:sp>
    </p:spTree>
    <p:extLst>
      <p:ext uri="{BB962C8B-B14F-4D97-AF65-F5344CB8AC3E}">
        <p14:creationId xmlns:p14="http://schemas.microsoft.com/office/powerpoint/2010/main" val="419233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AC4BAF7-834D-4ACD-BC6F-6AD8E0FEFF6B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F4E90A94-D9A5-4235-BB86-296FF18030FF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7D307AE-0F6A-4BA2-8A98-364F1D256937}"/>
              </a:ext>
            </a:extLst>
          </p:cNvPr>
          <p:cNvGrpSpPr/>
          <p:nvPr/>
        </p:nvGrpSpPr>
        <p:grpSpPr>
          <a:xfrm>
            <a:off x="615131" y="1254259"/>
            <a:ext cx="4453328" cy="1549881"/>
            <a:chOff x="677886" y="1061517"/>
            <a:chExt cx="4453328" cy="1549881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1C20BAC-79F7-4E1D-A765-6E43758630B1}"/>
                </a:ext>
              </a:extLst>
            </p:cNvPr>
            <p:cNvGrpSpPr/>
            <p:nvPr/>
          </p:nvGrpSpPr>
          <p:grpSpPr>
            <a:xfrm>
              <a:off x="785462" y="1626390"/>
              <a:ext cx="4238176" cy="985008"/>
              <a:chOff x="785462" y="1626390"/>
              <a:chExt cx="4238176" cy="985008"/>
            </a:xfrm>
          </p:grpSpPr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A1D786A6-DB49-4E59-88F3-E9BF6E53E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8550"/>
              <a:stretch/>
            </p:blipFill>
            <p:spPr>
              <a:xfrm>
                <a:off x="785462" y="1967230"/>
                <a:ext cx="4238176" cy="644168"/>
              </a:xfrm>
              <a:prstGeom prst="rect">
                <a:avLst/>
              </a:prstGeom>
            </p:spPr>
          </p:pic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ADF6EC7B-0F26-443D-BB30-46A847A82596}"/>
                  </a:ext>
                </a:extLst>
              </p:cNvPr>
              <p:cNvSpPr txBox="1"/>
              <p:nvPr/>
            </p:nvSpPr>
            <p:spPr>
              <a:xfrm>
                <a:off x="1690098" y="1626390"/>
                <a:ext cx="24289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/>
                  <a:t>Before total laryngectomy</a:t>
                </a:r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510EBDD-B4E8-4671-B11C-917237CA525E}"/>
                </a:ext>
              </a:extLst>
            </p:cNvPr>
            <p:cNvSpPr txBox="1"/>
            <p:nvPr/>
          </p:nvSpPr>
          <p:spPr>
            <a:xfrm>
              <a:off x="677886" y="1061517"/>
              <a:ext cx="4453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[Morinière et al. 2011, M. Hasegawa et al. 2018, T. Omari et al 2018, A. Pal et al. 2003, J. Lee et al. 2008, J. M. Dudik et al. 2015]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304257A-A2E5-4942-BE6A-89AE51DCBEF1}"/>
              </a:ext>
            </a:extLst>
          </p:cNvPr>
          <p:cNvGrpSpPr/>
          <p:nvPr/>
        </p:nvGrpSpPr>
        <p:grpSpPr>
          <a:xfrm>
            <a:off x="246258" y="2757935"/>
            <a:ext cx="1388679" cy="805609"/>
            <a:chOff x="309013" y="2552092"/>
            <a:chExt cx="1388679" cy="805609"/>
          </a:xfrm>
        </p:grpSpPr>
        <p:sp>
          <p:nvSpPr>
            <p:cNvPr id="50" name="Accolade ouvrante 49">
              <a:extLst>
                <a:ext uri="{FF2B5EF4-FFF2-40B4-BE49-F238E27FC236}">
                  <a16:creationId xmlns:a16="http://schemas.microsoft.com/office/drawing/2014/main" id="{C521D492-9A50-4DCA-8D02-971055CBB03F}"/>
                </a:ext>
              </a:extLst>
            </p:cNvPr>
            <p:cNvSpPr/>
            <p:nvPr/>
          </p:nvSpPr>
          <p:spPr>
            <a:xfrm rot="16200000">
              <a:off x="856885" y="2401924"/>
              <a:ext cx="283342" cy="583678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A5E9A0F0-5F27-49CA-8F4C-892972DE2C20}"/>
                </a:ext>
              </a:extLst>
            </p:cNvPr>
            <p:cNvSpPr txBox="1"/>
            <p:nvPr/>
          </p:nvSpPr>
          <p:spPr>
            <a:xfrm>
              <a:off x="309013" y="2834481"/>
              <a:ext cx="13886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Pharyngeal</a:t>
              </a:r>
            </a:p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component</a:t>
              </a:r>
              <a:endParaRPr lang="fr-FR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FB65CC0E-8044-4ABE-8A11-9EC548F62537}"/>
              </a:ext>
            </a:extLst>
          </p:cNvPr>
          <p:cNvGrpSpPr/>
          <p:nvPr/>
        </p:nvGrpSpPr>
        <p:grpSpPr>
          <a:xfrm>
            <a:off x="1572139" y="2757935"/>
            <a:ext cx="2217712" cy="805609"/>
            <a:chOff x="1642514" y="2614154"/>
            <a:chExt cx="2217712" cy="805609"/>
          </a:xfrm>
        </p:grpSpPr>
        <p:sp>
          <p:nvSpPr>
            <p:cNvPr id="116" name="Accolade ouvrante 115">
              <a:extLst>
                <a:ext uri="{FF2B5EF4-FFF2-40B4-BE49-F238E27FC236}">
                  <a16:creationId xmlns:a16="http://schemas.microsoft.com/office/drawing/2014/main" id="{9CF4518F-F8BE-4612-B5E3-DD395B046F83}"/>
                </a:ext>
              </a:extLst>
            </p:cNvPr>
            <p:cNvSpPr/>
            <p:nvPr/>
          </p:nvSpPr>
          <p:spPr>
            <a:xfrm rot="16200000">
              <a:off x="2310326" y="2195681"/>
              <a:ext cx="283342" cy="1120288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6B848E1A-4C2D-408C-B7CA-D6E080F33973}"/>
                </a:ext>
              </a:extLst>
            </p:cNvPr>
            <p:cNvSpPr txBox="1"/>
            <p:nvPr/>
          </p:nvSpPr>
          <p:spPr>
            <a:xfrm>
              <a:off x="1642514" y="2896543"/>
              <a:ext cx="2217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Upper oesophageal sphincter component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B88576A-F037-4C9A-9A85-D6D60E8A44E1}"/>
              </a:ext>
            </a:extLst>
          </p:cNvPr>
          <p:cNvGrpSpPr/>
          <p:nvPr/>
        </p:nvGrpSpPr>
        <p:grpSpPr>
          <a:xfrm>
            <a:off x="3762788" y="2757935"/>
            <a:ext cx="1847332" cy="805609"/>
            <a:chOff x="3825543" y="2587092"/>
            <a:chExt cx="1847332" cy="805609"/>
          </a:xfrm>
        </p:grpSpPr>
        <p:sp>
          <p:nvSpPr>
            <p:cNvPr id="120" name="Accolade ouvrante 119">
              <a:extLst>
                <a:ext uri="{FF2B5EF4-FFF2-40B4-BE49-F238E27FC236}">
                  <a16:creationId xmlns:a16="http://schemas.microsoft.com/office/drawing/2014/main" id="{FD873DC6-AFED-4D20-AD8D-39E176F3A53B}"/>
                </a:ext>
              </a:extLst>
            </p:cNvPr>
            <p:cNvSpPr/>
            <p:nvPr/>
          </p:nvSpPr>
          <p:spPr>
            <a:xfrm rot="16200000">
              <a:off x="4602361" y="2393123"/>
              <a:ext cx="283342" cy="671279"/>
            </a:xfrm>
            <a:prstGeom prst="leftBrac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97A7D67D-BFBF-4796-903D-1177050A6416}"/>
                </a:ext>
              </a:extLst>
            </p:cNvPr>
            <p:cNvSpPr txBox="1"/>
            <p:nvPr/>
          </p:nvSpPr>
          <p:spPr>
            <a:xfrm>
              <a:off x="3825543" y="2869481"/>
              <a:ext cx="1847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Laryngeal</a:t>
              </a:r>
              <a:r>
                <a:rPr lang="fr-FR" sz="1400" dirty="0">
                  <a:solidFill>
                    <a:srgbClr val="16223A"/>
                  </a:solidFill>
                </a:rPr>
                <a:t> </a:t>
              </a:r>
              <a:r>
                <a:rPr lang="en-GB" sz="1400" dirty="0">
                  <a:solidFill>
                    <a:srgbClr val="16223A"/>
                  </a:solidFill>
                </a:rPr>
                <a:t>opening</a:t>
              </a:r>
            </a:p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component</a:t>
              </a:r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0EF09690-D732-4CE7-A76E-306D83595393}"/>
              </a:ext>
            </a:extLst>
          </p:cNvPr>
          <p:cNvSpPr/>
          <p:nvPr/>
        </p:nvSpPr>
        <p:spPr>
          <a:xfrm>
            <a:off x="8320749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C6CACD-1D58-480F-9451-13AE04D7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00" name="Titre 1">
            <a:extLst>
              <a:ext uri="{FF2B5EF4-FFF2-40B4-BE49-F238E27FC236}">
                <a16:creationId xmlns:a16="http://schemas.microsoft.com/office/drawing/2014/main" id="{D555F473-2C63-4A31-A34A-74A89522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2. CRP </a:t>
            </a:r>
            <a:r>
              <a:rPr lang="en-GB" sz="3400" b="0" dirty="0"/>
              <a:t>– Temporal detection limit</a:t>
            </a: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4BACA849-33A8-4A79-A687-D478F504E0B3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F23BF62-138C-4330-A647-AA8F0F56103B}"/>
              </a:ext>
            </a:extLst>
          </p:cNvPr>
          <p:cNvGrpSpPr/>
          <p:nvPr/>
        </p:nvGrpSpPr>
        <p:grpSpPr>
          <a:xfrm>
            <a:off x="7192765" y="1222097"/>
            <a:ext cx="4954425" cy="2571496"/>
            <a:chOff x="7192765" y="1222097"/>
            <a:chExt cx="4954425" cy="2571496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EE9FFD0-EA51-436E-A196-83FD6CA20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44" t="2401" r="63610" b="14380"/>
            <a:stretch/>
          </p:blipFill>
          <p:spPr>
            <a:xfrm>
              <a:off x="8904555" y="1222097"/>
              <a:ext cx="1907999" cy="1896304"/>
            </a:xfrm>
            <a:prstGeom prst="rect">
              <a:avLst/>
            </a:prstGeom>
            <a:ln w="19050">
              <a:solidFill>
                <a:srgbClr val="627274"/>
              </a:solidFill>
            </a:ln>
            <a:effectLst/>
          </p:spPr>
        </p:pic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3B4970E-5270-4017-B10E-7A6A5254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504" y="2866805"/>
              <a:ext cx="686354" cy="173519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AB6D50E8-DDD6-42C9-B8D4-762E29507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382" y="1480185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3858365C-E6C7-458C-BC3F-1A8DF4E47C33}"/>
                </a:ext>
              </a:extLst>
            </p:cNvPr>
            <p:cNvSpPr/>
            <p:nvPr/>
          </p:nvSpPr>
          <p:spPr>
            <a:xfrm rot="21196477">
              <a:off x="10397378" y="2131879"/>
              <a:ext cx="228765" cy="702544"/>
            </a:xfrm>
            <a:custGeom>
              <a:avLst/>
              <a:gdLst>
                <a:gd name="connsiteX0" fmla="*/ 75544 w 217421"/>
                <a:gd name="connsiteY0" fmla="*/ 36703 h 593683"/>
                <a:gd name="connsiteX1" fmla="*/ 129 w 217421"/>
                <a:gd name="connsiteY1" fmla="*/ 300654 h 593683"/>
                <a:gd name="connsiteX2" fmla="*/ 94397 w 217421"/>
                <a:gd name="connsiteY2" fmla="*/ 564604 h 593683"/>
                <a:gd name="connsiteX3" fmla="*/ 169812 w 217421"/>
                <a:gd name="connsiteY3" fmla="*/ 555178 h 593683"/>
                <a:gd name="connsiteX4" fmla="*/ 216946 w 217421"/>
                <a:gd name="connsiteY4" fmla="*/ 281800 h 593683"/>
                <a:gd name="connsiteX5" fmla="*/ 141531 w 217421"/>
                <a:gd name="connsiteY5" fmla="*/ 27276 h 593683"/>
                <a:gd name="connsiteX6" fmla="*/ 75544 w 217421"/>
                <a:gd name="connsiteY6" fmla="*/ 36703 h 59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21" h="593683">
                  <a:moveTo>
                    <a:pt x="75544" y="36703"/>
                  </a:moveTo>
                  <a:cubicBezTo>
                    <a:pt x="51977" y="82266"/>
                    <a:pt x="-3013" y="212671"/>
                    <a:pt x="129" y="300654"/>
                  </a:cubicBezTo>
                  <a:cubicBezTo>
                    <a:pt x="3271" y="388637"/>
                    <a:pt x="66117" y="522183"/>
                    <a:pt x="94397" y="564604"/>
                  </a:cubicBezTo>
                  <a:cubicBezTo>
                    <a:pt x="122677" y="607025"/>
                    <a:pt x="149387" y="602312"/>
                    <a:pt x="169812" y="555178"/>
                  </a:cubicBezTo>
                  <a:cubicBezTo>
                    <a:pt x="190237" y="508044"/>
                    <a:pt x="221659" y="369784"/>
                    <a:pt x="216946" y="281800"/>
                  </a:cubicBezTo>
                  <a:cubicBezTo>
                    <a:pt x="212233" y="193816"/>
                    <a:pt x="161956" y="66554"/>
                    <a:pt x="141531" y="27276"/>
                  </a:cubicBezTo>
                  <a:cubicBezTo>
                    <a:pt x="121106" y="-12002"/>
                    <a:pt x="99111" y="-8860"/>
                    <a:pt x="75544" y="36703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7452E45-CF04-4220-A08A-EBDB4ABDA5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87038" y="2282154"/>
              <a:ext cx="79200" cy="45049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2EB6C0BF-DF24-4D0C-A3C3-57AE1D817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6779" y="1645421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95B281AD-A429-4010-AF53-0B7ECA236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4541" y="1885411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84CED94F-D977-40AE-8D79-239B55873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5151" y="2062400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A53A6B7A-3D75-4A32-B883-FF151B8A28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6494" y="2814701"/>
              <a:ext cx="283171" cy="39840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64EC4132-1C48-4C31-8BB5-3B18C58A8D03}"/>
                </a:ext>
              </a:extLst>
            </p:cNvPr>
            <p:cNvSpPr txBox="1"/>
            <p:nvPr/>
          </p:nvSpPr>
          <p:spPr>
            <a:xfrm>
              <a:off x="10239190" y="3145463"/>
              <a:ext cx="19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Upper oesophageal sphincter</a:t>
              </a:r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3380F500-15A2-426C-BFFB-C78F02323C51}"/>
                </a:ext>
              </a:extLst>
            </p:cNvPr>
            <p:cNvSpPr txBox="1"/>
            <p:nvPr/>
          </p:nvSpPr>
          <p:spPr>
            <a:xfrm>
              <a:off x="8383182" y="3145463"/>
              <a:ext cx="190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cricoid cartilage</a:t>
              </a:r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5CCC908-FB9D-4083-A100-82C018C8B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215" y="2889944"/>
              <a:ext cx="164392" cy="30168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83B44C3-3323-42D7-89CA-C32EF27FAB8C}"/>
                </a:ext>
              </a:extLst>
            </p:cNvPr>
            <p:cNvGrpSpPr/>
            <p:nvPr/>
          </p:nvGrpSpPr>
          <p:grpSpPr>
            <a:xfrm rot="20335562">
              <a:off x="9621411" y="2539154"/>
              <a:ext cx="1031028" cy="288000"/>
              <a:chOff x="11141977" y="2089030"/>
              <a:chExt cx="930729" cy="288000"/>
            </a:xfrm>
          </p:grpSpPr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123FBC23-4DF8-4CB3-BB8F-B15653F15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1813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14880233-AA95-45E2-B033-574F4E1E2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677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86B6639B-5391-408D-921C-C65A77234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1097" y="2089030"/>
                <a:ext cx="0" cy="28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D0DDEE36-9BD6-45D6-8066-E33456F6C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954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541928FB-4411-4D56-97E5-0CD5F7608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840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48129340-F461-447B-B2EB-4C84258F5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837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96AACCCF-03BE-48C6-833F-1CACB813B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381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226CCDD8-6AB4-4188-B843-6880DAAA6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49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E018BCF3-7442-4889-A5B1-3DA4984B6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851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8ACE2DE5-A934-4761-B1E5-380BD0BE2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72706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>
                <a:extLst>
                  <a:ext uri="{FF2B5EF4-FFF2-40B4-BE49-F238E27FC236}">
                    <a16:creationId xmlns:a16="http://schemas.microsoft.com/office/drawing/2014/main" id="{8434C54B-C2D1-497F-9FDB-77BA7E94F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08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5442BC6D-DA30-461B-909E-0E749AEB4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245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8ACBF4C0-5E92-4803-85FE-CDBBFC90E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7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3C36F56B-EEC6-441A-B2FE-B8BFD31E8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925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B0F8E3E2-A1DB-4425-8948-5EDA863C2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9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75FC4604-055C-4ED1-B467-E2EF37FE3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22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D337914E-30F1-4243-80A6-8AB8BF9AA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653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739C1930-7A71-4923-9F8A-6DED87527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35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AA9753DF-F9FC-439C-A0D6-D733B372C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197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59E8FF52-804A-4D7E-B5EB-F1D64A8B7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061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672F938F-0962-4168-AF7E-2BF1C5BDB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49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BB470183-D40D-43AA-8CE1-6FE734C6C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8629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FA16F6-39F3-4D9A-A47D-758C15602C75}"/>
                </a:ext>
              </a:extLst>
            </p:cNvPr>
            <p:cNvSpPr/>
            <p:nvPr/>
          </p:nvSpPr>
          <p:spPr>
            <a:xfrm>
              <a:off x="7192765" y="2704491"/>
              <a:ext cx="1016738" cy="108910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8A0A0D2B-225E-42A1-8903-4FA1139B51AB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0DC5AEE-4F17-4068-A1C8-5B5F3C11A14E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F256A121-F0DA-4FAF-AA5E-31AEE47410EC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427987FF-2CD7-447F-9F57-EE0B3326A9E9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BB92B45-61CF-48BC-888A-FF407A4A9A59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59F4D111-FCD6-40CF-BD00-08FB7D2357E0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79DB789-2E1E-45D2-8517-6DEBF33A0971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00858121-C6FB-4BC5-97DA-6A18C50E549E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238B6B47-0547-4A03-BDCF-9B168570A2F6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0F1714D2-CDF7-4F9B-9A07-9F22EA976BB3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56E42FED-8A2B-40BD-99EE-FDD6C0A4D368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90A0F80D-F2BE-48A3-A02A-9ED1AD6DECFD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B2A57F9F-75F9-4B0E-817D-A9475419FE96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ZoneTexte 129">
            <a:extLst>
              <a:ext uri="{FF2B5EF4-FFF2-40B4-BE49-F238E27FC236}">
                <a16:creationId xmlns:a16="http://schemas.microsoft.com/office/drawing/2014/main" id="{1A83F73A-C8DF-4657-B359-8668C0D73580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E357524A-2B54-4EC7-A17D-C42F7507EE15}"/>
              </a:ext>
            </a:extLst>
          </p:cNvPr>
          <p:cNvSpPr txBox="1"/>
          <p:nvPr/>
        </p:nvSpPr>
        <p:spPr>
          <a:xfrm>
            <a:off x="5598370" y="2808305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Submandibular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muscles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416D37F9-6E19-4514-8196-849679786F0E}"/>
              </a:ext>
            </a:extLst>
          </p:cNvPr>
          <p:cNvSpPr txBox="1"/>
          <p:nvPr/>
        </p:nvSpPr>
        <p:spPr>
          <a:xfrm>
            <a:off x="6282026" y="3288089"/>
            <a:ext cx="10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87023CC9-63B1-4FAE-B15A-804B4B747439}"/>
              </a:ext>
            </a:extLst>
          </p:cNvPr>
          <p:cNvSpPr txBox="1"/>
          <p:nvPr/>
        </p:nvSpPr>
        <p:spPr>
          <a:xfrm>
            <a:off x="8410339" y="3498745"/>
            <a:ext cx="162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Upper oesophageal sphincter</a:t>
            </a:r>
          </a:p>
        </p:txBody>
      </p:sp>
    </p:spTree>
    <p:extLst>
      <p:ext uri="{BB962C8B-B14F-4D97-AF65-F5344CB8AC3E}">
        <p14:creationId xmlns:p14="http://schemas.microsoft.com/office/powerpoint/2010/main" val="95032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D4EB7D21-5B8C-4341-962D-2F005EDF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523219"/>
            <a:ext cx="1988520" cy="2436338"/>
          </a:xfrm>
          <a:prstGeom prst="rect">
            <a:avLst/>
          </a:prstGeom>
        </p:spPr>
      </p:pic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AC4BAF7-834D-4ACD-BC6F-6AD8E0FEFF6B}"/>
              </a:ext>
            </a:extLst>
          </p:cNvPr>
          <p:cNvCxnSpPr>
            <a:cxnSpLocks/>
          </p:cNvCxnSpPr>
          <p:nvPr/>
        </p:nvCxnSpPr>
        <p:spPr>
          <a:xfrm flipV="1">
            <a:off x="6703794" y="2808024"/>
            <a:ext cx="408869" cy="85026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F4E90A94-D9A5-4235-BB86-296FF18030FF}"/>
              </a:ext>
            </a:extLst>
          </p:cNvPr>
          <p:cNvCxnSpPr>
            <a:cxnSpLocks/>
          </p:cNvCxnSpPr>
          <p:nvPr/>
        </p:nvCxnSpPr>
        <p:spPr>
          <a:xfrm flipH="1">
            <a:off x="7130965" y="3010352"/>
            <a:ext cx="119074" cy="356072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7D307AE-0F6A-4BA2-8A98-364F1D256937}"/>
              </a:ext>
            </a:extLst>
          </p:cNvPr>
          <p:cNvGrpSpPr/>
          <p:nvPr/>
        </p:nvGrpSpPr>
        <p:grpSpPr>
          <a:xfrm>
            <a:off x="615131" y="1254259"/>
            <a:ext cx="4453328" cy="1549881"/>
            <a:chOff x="677886" y="1061517"/>
            <a:chExt cx="4453328" cy="1549881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1C20BAC-79F7-4E1D-A765-6E43758630B1}"/>
                </a:ext>
              </a:extLst>
            </p:cNvPr>
            <p:cNvGrpSpPr/>
            <p:nvPr/>
          </p:nvGrpSpPr>
          <p:grpSpPr>
            <a:xfrm>
              <a:off x="785462" y="1626390"/>
              <a:ext cx="4238176" cy="985008"/>
              <a:chOff x="785462" y="1626390"/>
              <a:chExt cx="4238176" cy="985008"/>
            </a:xfrm>
          </p:grpSpPr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A1D786A6-DB49-4E59-88F3-E9BF6E53E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8550"/>
              <a:stretch/>
            </p:blipFill>
            <p:spPr>
              <a:xfrm>
                <a:off x="785462" y="1967230"/>
                <a:ext cx="4238176" cy="644168"/>
              </a:xfrm>
              <a:prstGeom prst="rect">
                <a:avLst/>
              </a:prstGeom>
            </p:spPr>
          </p:pic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ADF6EC7B-0F26-443D-BB30-46A847A82596}"/>
                  </a:ext>
                </a:extLst>
              </p:cNvPr>
              <p:cNvSpPr txBox="1"/>
              <p:nvPr/>
            </p:nvSpPr>
            <p:spPr>
              <a:xfrm>
                <a:off x="1690098" y="1626390"/>
                <a:ext cx="24289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/>
                  <a:t>Before total laryngectomy</a:t>
                </a:r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510EBDD-B4E8-4671-B11C-917237CA525E}"/>
                </a:ext>
              </a:extLst>
            </p:cNvPr>
            <p:cNvSpPr txBox="1"/>
            <p:nvPr/>
          </p:nvSpPr>
          <p:spPr>
            <a:xfrm>
              <a:off x="677886" y="1061517"/>
              <a:ext cx="4453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16223A"/>
                  </a:solidFill>
                </a:rPr>
                <a:t>[Morinière et al. 2011, M. Hasegawa et al. 2018, T. Omari et al 2018, A. Pal et al. 2003, J. Lee et al. 2008, J. M. Dudik et al. 2015]</a:t>
              </a:r>
              <a:endParaRPr lang="en-GB" sz="1200" dirty="0">
                <a:solidFill>
                  <a:srgbClr val="16223A"/>
                </a:solidFill>
              </a:endParaRPr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0EF09690-D732-4CE7-A76E-306D83595393}"/>
              </a:ext>
            </a:extLst>
          </p:cNvPr>
          <p:cNvSpPr/>
          <p:nvPr/>
        </p:nvSpPr>
        <p:spPr>
          <a:xfrm>
            <a:off x="8320749" y="4612012"/>
            <a:ext cx="1243846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C6CACD-1D58-480F-9451-13AE04D7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00" name="Titre 1">
            <a:extLst>
              <a:ext uri="{FF2B5EF4-FFF2-40B4-BE49-F238E27FC236}">
                <a16:creationId xmlns:a16="http://schemas.microsoft.com/office/drawing/2014/main" id="{D555F473-2C63-4A31-A34A-74A89522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2. CRP </a:t>
            </a:r>
            <a:r>
              <a:rPr lang="en-GB" sz="3400" b="0" dirty="0"/>
              <a:t>– Temporal detection limit</a:t>
            </a: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4BACA849-33A8-4A79-A687-D478F504E0B3}"/>
              </a:ext>
            </a:extLst>
          </p:cNvPr>
          <p:cNvCxnSpPr>
            <a:cxnSpLocks/>
          </p:cNvCxnSpPr>
          <p:nvPr/>
        </p:nvCxnSpPr>
        <p:spPr>
          <a:xfrm flipH="1" flipV="1">
            <a:off x="8120133" y="3534295"/>
            <a:ext cx="288471" cy="61571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F23BF62-138C-4330-A647-AA8F0F56103B}"/>
              </a:ext>
            </a:extLst>
          </p:cNvPr>
          <p:cNvGrpSpPr/>
          <p:nvPr/>
        </p:nvGrpSpPr>
        <p:grpSpPr>
          <a:xfrm>
            <a:off x="7192765" y="1222097"/>
            <a:ext cx="4954425" cy="2571496"/>
            <a:chOff x="7192765" y="1222097"/>
            <a:chExt cx="4954425" cy="2571496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EE9FFD0-EA51-436E-A196-83FD6CA20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44" t="2401" r="63610" b="14380"/>
            <a:stretch/>
          </p:blipFill>
          <p:spPr>
            <a:xfrm>
              <a:off x="8904555" y="1222097"/>
              <a:ext cx="1907999" cy="1896304"/>
            </a:xfrm>
            <a:prstGeom prst="rect">
              <a:avLst/>
            </a:prstGeom>
            <a:ln w="19050">
              <a:solidFill>
                <a:srgbClr val="627274"/>
              </a:solidFill>
            </a:ln>
            <a:effectLst/>
          </p:spPr>
        </p:pic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3B4970E-5270-4017-B10E-7A6A5254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504" y="2866805"/>
              <a:ext cx="686354" cy="173519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AB6D50E8-DDD6-42C9-B8D4-762E29507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8382" y="1480185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3858365C-E6C7-458C-BC3F-1A8DF4E47C33}"/>
                </a:ext>
              </a:extLst>
            </p:cNvPr>
            <p:cNvSpPr/>
            <p:nvPr/>
          </p:nvSpPr>
          <p:spPr>
            <a:xfrm rot="21196477">
              <a:off x="10397378" y="2131879"/>
              <a:ext cx="228765" cy="702544"/>
            </a:xfrm>
            <a:custGeom>
              <a:avLst/>
              <a:gdLst>
                <a:gd name="connsiteX0" fmla="*/ 75544 w 217421"/>
                <a:gd name="connsiteY0" fmla="*/ 36703 h 593683"/>
                <a:gd name="connsiteX1" fmla="*/ 129 w 217421"/>
                <a:gd name="connsiteY1" fmla="*/ 300654 h 593683"/>
                <a:gd name="connsiteX2" fmla="*/ 94397 w 217421"/>
                <a:gd name="connsiteY2" fmla="*/ 564604 h 593683"/>
                <a:gd name="connsiteX3" fmla="*/ 169812 w 217421"/>
                <a:gd name="connsiteY3" fmla="*/ 555178 h 593683"/>
                <a:gd name="connsiteX4" fmla="*/ 216946 w 217421"/>
                <a:gd name="connsiteY4" fmla="*/ 281800 h 593683"/>
                <a:gd name="connsiteX5" fmla="*/ 141531 w 217421"/>
                <a:gd name="connsiteY5" fmla="*/ 27276 h 593683"/>
                <a:gd name="connsiteX6" fmla="*/ 75544 w 217421"/>
                <a:gd name="connsiteY6" fmla="*/ 36703 h 59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21" h="593683">
                  <a:moveTo>
                    <a:pt x="75544" y="36703"/>
                  </a:moveTo>
                  <a:cubicBezTo>
                    <a:pt x="51977" y="82266"/>
                    <a:pt x="-3013" y="212671"/>
                    <a:pt x="129" y="300654"/>
                  </a:cubicBezTo>
                  <a:cubicBezTo>
                    <a:pt x="3271" y="388637"/>
                    <a:pt x="66117" y="522183"/>
                    <a:pt x="94397" y="564604"/>
                  </a:cubicBezTo>
                  <a:cubicBezTo>
                    <a:pt x="122677" y="607025"/>
                    <a:pt x="149387" y="602312"/>
                    <a:pt x="169812" y="555178"/>
                  </a:cubicBezTo>
                  <a:cubicBezTo>
                    <a:pt x="190237" y="508044"/>
                    <a:pt x="221659" y="369784"/>
                    <a:pt x="216946" y="281800"/>
                  </a:cubicBezTo>
                  <a:cubicBezTo>
                    <a:pt x="212233" y="193816"/>
                    <a:pt x="161956" y="66554"/>
                    <a:pt x="141531" y="27276"/>
                  </a:cubicBezTo>
                  <a:cubicBezTo>
                    <a:pt x="121106" y="-12002"/>
                    <a:pt x="99111" y="-8860"/>
                    <a:pt x="75544" y="36703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7452E45-CF04-4220-A08A-EBDB4ABDA5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87038" y="2282154"/>
              <a:ext cx="79200" cy="45049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2EB6C0BF-DF24-4D0C-A3C3-57AE1D817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6779" y="1645421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95B281AD-A429-4010-AF53-0B7ECA236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4541" y="1885411"/>
              <a:ext cx="461692" cy="136477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84CED94F-D977-40AE-8D79-239B55873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5151" y="2062400"/>
              <a:ext cx="407007" cy="137865"/>
            </a:xfrm>
            <a:prstGeom prst="straightConnector1">
              <a:avLst/>
            </a:pr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A53A6B7A-3D75-4A32-B883-FF151B8A28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6494" y="2814701"/>
              <a:ext cx="283171" cy="398403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64EC4132-1C48-4C31-8BB5-3B18C58A8D03}"/>
                </a:ext>
              </a:extLst>
            </p:cNvPr>
            <p:cNvSpPr txBox="1"/>
            <p:nvPr/>
          </p:nvSpPr>
          <p:spPr>
            <a:xfrm>
              <a:off x="10239190" y="3145463"/>
              <a:ext cx="19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Upper oesophageal sphincter</a:t>
              </a:r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3380F500-15A2-426C-BFFB-C78F02323C51}"/>
                </a:ext>
              </a:extLst>
            </p:cNvPr>
            <p:cNvSpPr txBox="1"/>
            <p:nvPr/>
          </p:nvSpPr>
          <p:spPr>
            <a:xfrm>
              <a:off x="8383182" y="3145463"/>
              <a:ext cx="190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cricoid cartilage</a:t>
              </a:r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5CCC908-FB9D-4083-A100-82C018C8B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215" y="2889944"/>
              <a:ext cx="164392" cy="301686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83B44C3-3323-42D7-89CA-C32EF27FAB8C}"/>
                </a:ext>
              </a:extLst>
            </p:cNvPr>
            <p:cNvGrpSpPr/>
            <p:nvPr/>
          </p:nvGrpSpPr>
          <p:grpSpPr>
            <a:xfrm rot="20335562">
              <a:off x="9621411" y="2539154"/>
              <a:ext cx="1031028" cy="288000"/>
              <a:chOff x="11141977" y="2089030"/>
              <a:chExt cx="930729" cy="288000"/>
            </a:xfrm>
          </p:grpSpPr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123FBC23-4DF8-4CB3-BB8F-B15653F15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1813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14880233-AA95-45E2-B033-574F4E1E2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677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86B6639B-5391-408D-921C-C65A77234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1097" y="2089030"/>
                <a:ext cx="0" cy="28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D0DDEE36-9BD6-45D6-8066-E33456F6C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954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541928FB-4411-4D56-97E5-0CD5F7608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840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48129340-F461-447B-B2EB-4C84258F5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2837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96AACCCF-03BE-48C6-833F-1CACB813B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381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226CCDD8-6AB4-4188-B843-6880DAAA6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497" y="2125030"/>
                <a:ext cx="0" cy="21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E018BCF3-7442-4889-A5B1-3DA4984B6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851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8ACE2DE5-A934-4761-B1E5-380BD0BE2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72706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>
                <a:extLst>
                  <a:ext uri="{FF2B5EF4-FFF2-40B4-BE49-F238E27FC236}">
                    <a16:creationId xmlns:a16="http://schemas.microsoft.com/office/drawing/2014/main" id="{8434C54B-C2D1-497F-9FDB-77BA7E94F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085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5442BC6D-DA30-461B-909E-0E749AEB4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245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8ACBF4C0-5E92-4803-85FE-CDBBFC90E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7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3C36F56B-EEC6-441A-B2FE-B8BFD31E8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925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B0F8E3E2-A1DB-4425-8948-5EDA863C2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0789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75FC4604-055C-4ED1-B467-E2EF37FE3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2217" y="2143030"/>
                <a:ext cx="0" cy="180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D337914E-30F1-4243-80A6-8AB8BF9AA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653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739C1930-7A71-4923-9F8A-6DED87527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357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AA9753DF-F9FC-439C-A0D6-D733B372C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1977" y="2215030"/>
                <a:ext cx="0" cy="36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59E8FF52-804A-4D7E-B5EB-F1D64A8B7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30617" y="2197030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672F938F-0962-4168-AF7E-2BF1C5BDB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4937" y="2161030"/>
                <a:ext cx="0" cy="144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BB470183-D40D-43AA-8CE1-6FE734C6C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86297" y="2179030"/>
                <a:ext cx="0" cy="108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FA16F6-39F3-4D9A-A47D-758C15602C75}"/>
                </a:ext>
              </a:extLst>
            </p:cNvPr>
            <p:cNvSpPr/>
            <p:nvPr/>
          </p:nvSpPr>
          <p:spPr>
            <a:xfrm>
              <a:off x="7192765" y="2704491"/>
              <a:ext cx="1016738" cy="108910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8A0A0D2B-225E-42A1-8903-4FA1139B51AB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0DC5AEE-4F17-4068-A1C8-5B5F3C11A14E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F256A121-F0DA-4FAF-AA5E-31AEE47410EC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427987FF-2CD7-447F-9F57-EE0B3326A9E9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BB92B45-61CF-48BC-888A-FF407A4A9A59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59F4D111-FCD6-40CF-BD00-08FB7D2357E0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79DB789-2E1E-45D2-8517-6DEBF33A0971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00858121-C6FB-4BC5-97DA-6A18C50E549E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238B6B47-0547-4A03-BDCF-9B168570A2F6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0F1714D2-CDF7-4F9B-9A07-9F22EA976BB3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56E42FED-8A2B-40BD-99EE-FDD6C0A4D368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90A0F80D-F2BE-48A3-A02A-9ED1AD6DECFD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B2A57F9F-75F9-4B0E-817D-A9475419FE96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ZoneTexte 129">
            <a:extLst>
              <a:ext uri="{FF2B5EF4-FFF2-40B4-BE49-F238E27FC236}">
                <a16:creationId xmlns:a16="http://schemas.microsoft.com/office/drawing/2014/main" id="{1A83F73A-C8DF-4657-B359-8668C0D73580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E357524A-2B54-4EC7-A17D-C42F7507EE15}"/>
              </a:ext>
            </a:extLst>
          </p:cNvPr>
          <p:cNvSpPr txBox="1"/>
          <p:nvPr/>
        </p:nvSpPr>
        <p:spPr>
          <a:xfrm>
            <a:off x="5598370" y="2808305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Submandibular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muscles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416D37F9-6E19-4514-8196-849679786F0E}"/>
              </a:ext>
            </a:extLst>
          </p:cNvPr>
          <p:cNvSpPr txBox="1"/>
          <p:nvPr/>
        </p:nvSpPr>
        <p:spPr>
          <a:xfrm>
            <a:off x="6282026" y="3288089"/>
            <a:ext cx="10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Hyoid Bone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87023CC9-63B1-4FAE-B15A-804B4B747439}"/>
              </a:ext>
            </a:extLst>
          </p:cNvPr>
          <p:cNvSpPr txBox="1"/>
          <p:nvPr/>
        </p:nvSpPr>
        <p:spPr>
          <a:xfrm>
            <a:off x="8410339" y="3498745"/>
            <a:ext cx="162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Upper oesophageal sphincter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BE03E7D-F124-4EAC-B596-8F2E2EDDE768}"/>
              </a:ext>
            </a:extLst>
          </p:cNvPr>
          <p:cNvGrpSpPr/>
          <p:nvPr/>
        </p:nvGrpSpPr>
        <p:grpSpPr>
          <a:xfrm>
            <a:off x="1732939" y="3045793"/>
            <a:ext cx="2217712" cy="988115"/>
            <a:chOff x="1795694" y="2745474"/>
            <a:chExt cx="2217712" cy="988115"/>
          </a:xfrm>
        </p:grpSpPr>
        <p:pic>
          <p:nvPicPr>
            <p:cNvPr id="107" name="Image 106">
              <a:extLst>
                <a:ext uri="{FF2B5EF4-FFF2-40B4-BE49-F238E27FC236}">
                  <a16:creationId xmlns:a16="http://schemas.microsoft.com/office/drawing/2014/main" id="{6AAD14E7-0C46-4865-B7E8-EBCBCEBFC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76" t="56710" r="24469" b="152"/>
            <a:stretch/>
          </p:blipFill>
          <p:spPr>
            <a:xfrm>
              <a:off x="1814178" y="3063194"/>
              <a:ext cx="2180745" cy="670395"/>
            </a:xfrm>
            <a:prstGeom prst="rect">
              <a:avLst/>
            </a:prstGeom>
          </p:spPr>
        </p:pic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200F345C-D6F3-4E33-9057-C7713A780D8F}"/>
                </a:ext>
              </a:extLst>
            </p:cNvPr>
            <p:cNvSpPr txBox="1"/>
            <p:nvPr/>
          </p:nvSpPr>
          <p:spPr>
            <a:xfrm>
              <a:off x="1795694" y="2745474"/>
              <a:ext cx="2217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err="1"/>
                <a:t>After</a:t>
              </a:r>
              <a:r>
                <a:rPr lang="fr-FR" sz="1400" b="1" dirty="0"/>
                <a:t> total </a:t>
              </a:r>
              <a:r>
                <a:rPr lang="fr-FR" sz="1400" b="1"/>
                <a:t>laryngectomy</a:t>
              </a:r>
              <a:endParaRPr lang="en-GB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1551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672585F-1C42-489E-84CA-45D09D9DADBE}"/>
              </a:ext>
            </a:extLst>
          </p:cNvPr>
          <p:cNvSpPr txBox="1">
            <a:spLocks/>
          </p:cNvSpPr>
          <p:nvPr/>
        </p:nvSpPr>
        <p:spPr>
          <a:xfrm>
            <a:off x="1847490" y="2508763"/>
            <a:ext cx="7734725" cy="1329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Activation </a:t>
            </a:r>
            <a:r>
              <a:rPr lang="fr-FR" sz="1600" dirty="0" err="1"/>
              <a:t>variability</a:t>
            </a:r>
            <a:r>
              <a:rPr lang="fr-FR" sz="1600" dirty="0"/>
              <a:t> of the </a:t>
            </a:r>
            <a:r>
              <a:rPr lang="fr-FR" sz="1600" dirty="0" err="1"/>
              <a:t>stylohyoid</a:t>
            </a:r>
            <a:r>
              <a:rPr lang="fr-FR" sz="1600" dirty="0"/>
              <a:t> and </a:t>
            </a:r>
            <a:r>
              <a:rPr lang="fr-FR" sz="1600" dirty="0" err="1"/>
              <a:t>posterior</a:t>
            </a:r>
            <a:r>
              <a:rPr lang="fr-FR" sz="1600" dirty="0"/>
              <a:t> </a:t>
            </a:r>
            <a:r>
              <a:rPr lang="fr-FR" sz="1600" dirty="0" err="1"/>
              <a:t>digastric</a:t>
            </a:r>
            <a:r>
              <a:rPr lang="fr-FR" sz="1600" dirty="0"/>
              <a:t> muscles:</a:t>
            </a:r>
          </a:p>
          <a:p>
            <a:r>
              <a:rPr lang="fr-FR" sz="1600" dirty="0" err="1"/>
              <a:t>Activated</a:t>
            </a:r>
            <a:r>
              <a:rPr lang="fr-FR" sz="1600" dirty="0"/>
              <a:t> at the </a:t>
            </a:r>
            <a:r>
              <a:rPr lang="fr-FR" sz="1600" dirty="0" err="1"/>
              <a:t>same</a:t>
            </a:r>
            <a:r>
              <a:rPr lang="fr-FR" sz="1600" dirty="0"/>
              <a:t> time </a:t>
            </a:r>
            <a:r>
              <a:rPr lang="fr-FR" sz="1600" dirty="0" err="1"/>
              <a:t>than</a:t>
            </a:r>
            <a:r>
              <a:rPr lang="fr-FR" sz="1600" dirty="0"/>
              <a:t> the </a:t>
            </a:r>
            <a:r>
              <a:rPr lang="fr-FR" sz="1600" dirty="0" err="1"/>
              <a:t>submandibular</a:t>
            </a:r>
            <a:r>
              <a:rPr lang="fr-FR" sz="1600" dirty="0"/>
              <a:t> muscles</a:t>
            </a:r>
          </a:p>
          <a:p>
            <a:pPr lvl="1"/>
            <a:r>
              <a:rPr lang="fr-FR" sz="1200" dirty="0"/>
              <a:t>EMG </a:t>
            </a:r>
            <a:r>
              <a:rPr lang="fr-FR" sz="1200" dirty="0" err="1"/>
              <a:t>studies</a:t>
            </a:r>
            <a:r>
              <a:rPr lang="fr-FR" sz="1200" dirty="0"/>
              <a:t> on </a:t>
            </a:r>
            <a:r>
              <a:rPr lang="fr-FR" sz="1200" dirty="0" err="1"/>
              <a:t>animals</a:t>
            </a:r>
            <a:r>
              <a:rPr lang="fr-FR" sz="1200" dirty="0"/>
              <a:t> [</a:t>
            </a:r>
            <a:r>
              <a:rPr lang="da-DK" sz="1200" dirty="0"/>
              <a:t>Rebecca Z. German et al. 2009, </a:t>
            </a:r>
            <a:r>
              <a:rPr lang="fr-FR" sz="1200" dirty="0"/>
              <a:t>A. J. Thexton et al. 2007 , R. W. Doty et al. 1956].</a:t>
            </a:r>
          </a:p>
          <a:p>
            <a:pPr lvl="1"/>
            <a:r>
              <a:rPr lang="fr-FR" sz="1200" dirty="0"/>
              <a:t>Imaging </a:t>
            </a:r>
            <a:r>
              <a:rPr lang="fr-FR" sz="1200" dirty="0" err="1"/>
              <a:t>study</a:t>
            </a:r>
            <a:r>
              <a:rPr lang="fr-FR" sz="1200" dirty="0"/>
              <a:t> on </a:t>
            </a:r>
            <a:r>
              <a:rPr lang="fr-FR" sz="1200" dirty="0" err="1"/>
              <a:t>human</a:t>
            </a:r>
            <a:r>
              <a:rPr lang="fr-FR" sz="1200" dirty="0"/>
              <a:t> [T. Okada et al. 2013]</a:t>
            </a:r>
          </a:p>
          <a:p>
            <a:pPr lvl="1"/>
            <a:r>
              <a:rPr lang="fr-FR" sz="1200" dirty="0" err="1"/>
              <a:t>Anatomic</a:t>
            </a:r>
            <a:r>
              <a:rPr lang="fr-FR" sz="1200" dirty="0"/>
              <a:t> </a:t>
            </a:r>
            <a:r>
              <a:rPr lang="fr-FR" sz="1200" dirty="0" err="1"/>
              <a:t>properties</a:t>
            </a:r>
            <a:r>
              <a:rPr lang="fr-FR" sz="1200" dirty="0"/>
              <a:t> </a:t>
            </a:r>
            <a:r>
              <a:rPr lang="fr-FR" sz="1200" dirty="0" err="1"/>
              <a:t>study</a:t>
            </a:r>
            <a:r>
              <a:rPr lang="fr-FR" sz="1200" dirty="0"/>
              <a:t> on </a:t>
            </a:r>
            <a:r>
              <a:rPr lang="fr-FR" sz="1200" dirty="0" err="1"/>
              <a:t>human</a:t>
            </a:r>
            <a:r>
              <a:rPr lang="fr-FR" sz="1200" dirty="0"/>
              <a:t> [</a:t>
            </a:r>
            <a:r>
              <a:rPr lang="en-GB" sz="1200" dirty="0"/>
              <a:t>W. G. Pearson et al. 2011</a:t>
            </a:r>
            <a:r>
              <a:rPr lang="fr-FR" sz="1200" dirty="0"/>
              <a:t>]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15CE8CD-C5BF-4303-9496-50EB3916041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Preservation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871A6F0-1406-47BA-9918-0EB41C9621D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Preservation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EBE01C9-EF06-4361-8D04-2F0B271C31E8}"/>
              </a:ext>
            </a:extLst>
          </p:cNvPr>
          <p:cNvSpPr/>
          <p:nvPr/>
        </p:nvSpPr>
        <p:spPr>
          <a:xfrm>
            <a:off x="6275965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Consumption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162203-F5CD-4446-AA63-14CC3EBB6347}"/>
              </a:ext>
            </a:extLst>
          </p:cNvPr>
          <p:cNvSpPr/>
          <p:nvPr/>
        </p:nvSpPr>
        <p:spPr>
          <a:xfrm>
            <a:off x="6273994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Consumption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Earliness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084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Accuracy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BC63E50-5B11-42FF-A987-F3993C8D18D3}"/>
              </a:ext>
            </a:extLst>
          </p:cNvPr>
          <p:cNvSpPr/>
          <p:nvPr/>
        </p:nvSpPr>
        <p:spPr>
          <a:xfrm>
            <a:off x="4055982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Accuracy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3507FE-DBBC-4CE8-810D-53945612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647792C8-32FA-4EFE-8493-7FD1DD40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DB917B8-D0CF-406A-AF1A-40A6C95B5C2F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B3CD829-3ED9-4BC8-9FA3-C9E4AFB83B1B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6F19EF45-7E94-4E54-93D4-D1DC137A050E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8430216-B362-401D-AD33-E2ADE596D83B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3190254-010C-4283-9D3D-D7BEB92693BE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18EE227-42EA-404F-A14A-F2114E645C8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0C4D7843-9701-4884-9CBF-A6D85C3403A2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9153F99A-9D8C-46B7-8FB3-BEF7FFAAE001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C367D5-103A-43AD-8B55-390C341E04E1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A3553AC-CDC6-4C9D-B02B-5262E8224970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EEF94BD-1E0C-462D-91DD-AF43FAD9F490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ACB9B052-D104-454E-8393-3BDF73D71EA1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4EE571CF-B6C8-4F50-B31C-C887BA0F485A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242F14D0-69C7-4F2E-923F-20A11ABF2495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6" grpId="0" animBg="1"/>
      <p:bldP spid="26" grpId="0" animBg="1"/>
      <p:bldP spid="67" grpId="0" animBg="1"/>
      <p:bldP spid="27" grpId="0" animBg="1"/>
      <p:bldP spid="6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15CE8CD-C5BF-4303-9496-50EB3916041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Preservation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871A6F0-1406-47BA-9918-0EB41C9621D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Preservation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EBE01C9-EF06-4361-8D04-2F0B271C31E8}"/>
              </a:ext>
            </a:extLst>
          </p:cNvPr>
          <p:cNvSpPr/>
          <p:nvPr/>
        </p:nvSpPr>
        <p:spPr>
          <a:xfrm>
            <a:off x="6275965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Consumption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162203-F5CD-4446-AA63-14CC3EBB6347}"/>
              </a:ext>
            </a:extLst>
          </p:cNvPr>
          <p:cNvSpPr/>
          <p:nvPr/>
        </p:nvSpPr>
        <p:spPr>
          <a:xfrm>
            <a:off x="6273994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Consumption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Earliness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084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Accuracy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BC63E50-5B11-42FF-A987-F3993C8D18D3}"/>
              </a:ext>
            </a:extLst>
          </p:cNvPr>
          <p:cNvSpPr/>
          <p:nvPr/>
        </p:nvSpPr>
        <p:spPr>
          <a:xfrm>
            <a:off x="4055982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Accuracy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3507FE-DBBC-4CE8-810D-53945612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647792C8-32FA-4EFE-8493-7FD1DD40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82AA621-7B38-426A-AA26-A1E91751086B}"/>
              </a:ext>
            </a:extLst>
          </p:cNvPr>
          <p:cNvGrpSpPr/>
          <p:nvPr/>
        </p:nvGrpSpPr>
        <p:grpSpPr>
          <a:xfrm>
            <a:off x="3398837" y="1996563"/>
            <a:ext cx="5292132" cy="2407650"/>
            <a:chOff x="3398837" y="2021730"/>
            <a:chExt cx="5292132" cy="2407650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CD3FA84-E42A-4992-B3DF-1281146CACAF}"/>
                </a:ext>
              </a:extLst>
            </p:cNvPr>
            <p:cNvGrpSpPr/>
            <p:nvPr/>
          </p:nvGrpSpPr>
          <p:grpSpPr>
            <a:xfrm>
              <a:off x="4408268" y="2021730"/>
              <a:ext cx="4282701" cy="2261209"/>
              <a:chOff x="4372848" y="2014783"/>
              <a:chExt cx="4282701" cy="2261209"/>
            </a:xfrm>
          </p:grpSpPr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AB462CE9-D3D2-445F-8E6A-32CA64F62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368" r="58073"/>
              <a:stretch/>
            </p:blipFill>
            <p:spPr>
              <a:xfrm>
                <a:off x="4372848" y="2014783"/>
                <a:ext cx="2629605" cy="2139894"/>
              </a:xfrm>
              <a:prstGeom prst="rect">
                <a:avLst/>
              </a:prstGeom>
            </p:spPr>
          </p:pic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BCADE7C-A402-4AA7-8F84-1D77F7E7BB11}"/>
                  </a:ext>
                </a:extLst>
              </p:cNvPr>
              <p:cNvSpPr txBox="1"/>
              <p:nvPr/>
            </p:nvSpPr>
            <p:spPr>
              <a:xfrm>
                <a:off x="6407228" y="3556960"/>
                <a:ext cx="2248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 err="1">
                    <a:solidFill>
                      <a:srgbClr val="16223A"/>
                    </a:solidFill>
                  </a:rPr>
                  <a:t>Posterior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b="1" dirty="0" err="1">
                    <a:solidFill>
                      <a:srgbClr val="16223A"/>
                    </a:solidFill>
                  </a:rPr>
                  <a:t>Digastric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 (PD)</a:t>
                </a:r>
              </a:p>
            </p:txBody>
          </p: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61C5BD65-2387-4707-BF35-5FB1D49D6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5944" y="3169614"/>
                <a:ext cx="430783" cy="198742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511DB894-C882-4945-B615-6383E610C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5944" y="3430710"/>
                <a:ext cx="421518" cy="198742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D3E97C3-A2D6-4E0D-A561-BAA8410A7D1F}"/>
                  </a:ext>
                </a:extLst>
              </p:cNvPr>
              <p:cNvSpPr txBox="1"/>
              <p:nvPr/>
            </p:nvSpPr>
            <p:spPr>
              <a:xfrm>
                <a:off x="6407227" y="3242635"/>
                <a:ext cx="16085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 err="1">
                    <a:solidFill>
                      <a:srgbClr val="16223A"/>
                    </a:solidFill>
                  </a:rPr>
                  <a:t>Stylohyoid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 (SH)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268E558-216E-40E8-86CE-DE0274FFB48A}"/>
                  </a:ext>
                </a:extLst>
              </p:cNvPr>
              <p:cNvSpPr txBox="1"/>
              <p:nvPr/>
            </p:nvSpPr>
            <p:spPr>
              <a:xfrm>
                <a:off x="5538381" y="3968215"/>
                <a:ext cx="10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16223A"/>
                    </a:solidFill>
                  </a:rPr>
                  <a:t>Hyoid Bone</a:t>
                </a:r>
              </a:p>
            </p:txBody>
          </p: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86B3B0BB-52BA-480C-88B4-2387B9673C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26192" y="4092007"/>
                <a:ext cx="252000" cy="36000"/>
              </a:xfrm>
              <a:prstGeom prst="line">
                <a:avLst/>
              </a:prstGeom>
              <a:ln w="12700">
                <a:solidFill>
                  <a:srgbClr val="16223A"/>
                </a:solidFill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127F03C4-E739-4942-88B8-23C790B5F8A3}"/>
                </a:ext>
              </a:extLst>
            </p:cNvPr>
            <p:cNvSpPr txBox="1"/>
            <p:nvPr/>
          </p:nvSpPr>
          <p:spPr>
            <a:xfrm>
              <a:off x="3398837" y="3906160"/>
              <a:ext cx="1620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Submandibular</a:t>
              </a:r>
            </a:p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muscles</a:t>
              </a:r>
            </a:p>
          </p:txBody>
        </p: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7FD0BD91-A95A-43E4-9FE7-6E399B5E2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5374" y="3838476"/>
              <a:ext cx="540644" cy="14363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DB917B8-D0CF-406A-AF1A-40A6C95B5C2F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B3CD829-3ED9-4BC8-9FA3-C9E4AFB83B1B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6F19EF45-7E94-4E54-93D4-D1DC137A050E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8430216-B362-401D-AD33-E2ADE596D83B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3190254-010C-4283-9D3D-D7BEB92693BE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18EE227-42EA-404F-A14A-F2114E645C8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0C4D7843-9701-4884-9CBF-A6D85C3403A2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9153F99A-9D8C-46B7-8FB3-BEF7FFAAE001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C367D5-103A-43AD-8B55-390C341E04E1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A3553AC-CDC6-4C9D-B02B-5262E8224970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EEF94BD-1E0C-462D-91DD-AF43FAD9F490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ACB9B052-D104-454E-8393-3BDF73D71EA1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4EE571CF-B6C8-4F50-B31C-C887BA0F485A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242F14D0-69C7-4F2E-923F-20A11ABF2495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6" grpId="0" animBg="1"/>
      <p:bldP spid="67" grpId="0" animBg="1"/>
      <p:bldP spid="27" grpId="0" animBg="1"/>
      <p:bldP spid="6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Earliness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60189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Accuracy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CAD4193-ECCF-49B2-A545-BD768E9481A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Preservation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572E87A-B3CB-42A5-A75B-0DF6DEC3DBD3}"/>
              </a:ext>
            </a:extLst>
          </p:cNvPr>
          <p:cNvSpPr/>
          <p:nvPr/>
        </p:nvSpPr>
        <p:spPr>
          <a:xfrm>
            <a:off x="6272888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Consumption</a:t>
            </a:r>
            <a:endParaRPr lang="en-GB" dirty="0">
              <a:solidFill>
                <a:srgbClr val="16223A"/>
              </a:solidFill>
            </a:endParaRPr>
          </a:p>
        </p:txBody>
      </p:sp>
      <p:pic>
        <p:nvPicPr>
          <p:cNvPr id="33" name="Image 2">
            <a:extLst>
              <a:ext uri="{FF2B5EF4-FFF2-40B4-BE49-F238E27FC236}">
                <a16:creationId xmlns:a16="http://schemas.microsoft.com/office/drawing/2014/main" id="{8D7D0FCF-BDA7-4178-9FE5-6F980C83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90" y="1894868"/>
            <a:ext cx="1989099" cy="2538806"/>
          </a:xfrm>
          <a:prstGeom prst="rect">
            <a:avLst/>
          </a:prstGeom>
          <a:ln w="19050">
            <a:solidFill>
              <a:srgbClr val="62727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47A8BF5-18BE-4F10-B3A4-59E7D962266F}"/>
              </a:ext>
            </a:extLst>
          </p:cNvPr>
          <p:cNvSpPr/>
          <p:nvPr/>
        </p:nvSpPr>
        <p:spPr>
          <a:xfrm>
            <a:off x="4769212" y="3259212"/>
            <a:ext cx="2311792" cy="630000"/>
          </a:xfrm>
          <a:prstGeom prst="roundRect">
            <a:avLst>
              <a:gd name="adj" fmla="val 28167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12B5F31-167B-451E-823E-84C983CCE1D1}"/>
              </a:ext>
            </a:extLst>
          </p:cNvPr>
          <p:cNvSpPr/>
          <p:nvPr/>
        </p:nvSpPr>
        <p:spPr>
          <a:xfrm>
            <a:off x="4761894" y="2015728"/>
            <a:ext cx="2311792" cy="502849"/>
          </a:xfrm>
          <a:prstGeom prst="roundRect">
            <a:avLst>
              <a:gd name="adj" fmla="val 28167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BE9D4-D340-4A57-88BD-0CC77D81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62D9B6-26B7-43C7-B456-CAEFA5F43202}"/>
              </a:ext>
            </a:extLst>
          </p:cNvPr>
          <p:cNvSpPr txBox="1"/>
          <p:nvPr/>
        </p:nvSpPr>
        <p:spPr>
          <a:xfrm>
            <a:off x="4916390" y="4452851"/>
            <a:ext cx="1989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A. J. Thexton et al. 2012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1F4A85C-F5E3-4ED0-96B5-8B64C6621815}"/>
              </a:ext>
            </a:extLst>
          </p:cNvPr>
          <p:cNvSpPr txBox="1"/>
          <p:nvPr/>
        </p:nvSpPr>
        <p:spPr>
          <a:xfrm>
            <a:off x="4822552" y="1627105"/>
            <a:ext cx="217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Intramuscular</a:t>
            </a:r>
            <a:r>
              <a:rPr lang="fr-FR" sz="1200" dirty="0"/>
              <a:t> EMG on </a:t>
            </a:r>
            <a:r>
              <a:rPr lang="fr-FR" sz="1200" dirty="0" err="1"/>
              <a:t>pigs</a:t>
            </a:r>
            <a:endParaRPr lang="en-GB" sz="1200" dirty="0">
              <a:solidFill>
                <a:srgbClr val="16223A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B6262DB8-C4D1-4623-9311-6E0DE9DD5CE1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5401AF9-90AB-495A-9EEF-804E63DA8390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ECFB70E7-0572-4D18-847F-A68950B5E0C1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FE326B2-1159-46E1-9261-B8C7AFE60A65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8C8AFD4-2953-4ABE-BEFB-2E014FEC2574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0AD2683-A904-4CD2-9542-31E33B8C50D3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12A0C96-70F8-4C59-9DF4-A60B71489C8B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CC993DE-1AB8-4139-8070-8A6396A8A04D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962BD0E-4E11-49CE-A4DB-859EEF4F39E1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1EA0840-69A9-44A8-8766-B9CDF5883150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62F3A7E3-8C92-4343-8191-C071ADFF2EF4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C0612728-E774-40F8-A378-B92920A25EB2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18B1E69-831D-4DB1-9849-DFA251FC7EC0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AB0750C-3F55-4BF4-A524-A07BF2A45AF0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A2795A77-2B19-4840-84A5-7CE3DED0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</p:spTree>
    <p:extLst>
      <p:ext uri="{BB962C8B-B14F-4D97-AF65-F5344CB8AC3E}">
        <p14:creationId xmlns:p14="http://schemas.microsoft.com/office/powerpoint/2010/main" val="782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Earliness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60189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Accuracy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CAD4193-ECCF-49B2-A545-BD768E9481A4}"/>
              </a:ext>
            </a:extLst>
          </p:cNvPr>
          <p:cNvSpPr/>
          <p:nvPr/>
        </p:nvSpPr>
        <p:spPr>
          <a:xfrm>
            <a:off x="87467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Preservation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572E87A-B3CB-42A5-A75B-0DF6DEC3DBD3}"/>
              </a:ext>
            </a:extLst>
          </p:cNvPr>
          <p:cNvSpPr/>
          <p:nvPr/>
        </p:nvSpPr>
        <p:spPr>
          <a:xfrm>
            <a:off x="6272888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Consumption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8BE9D4-D340-4A57-88BD-0CC77D81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62D9B6-26B7-43C7-B456-CAEFA5F43202}"/>
              </a:ext>
            </a:extLst>
          </p:cNvPr>
          <p:cNvSpPr txBox="1"/>
          <p:nvPr/>
        </p:nvSpPr>
        <p:spPr>
          <a:xfrm>
            <a:off x="4916390" y="4452851"/>
            <a:ext cx="1989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A. J. Thexton et al. 2012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166A1E0B-B484-4973-9850-9A21E1F618CE}"/>
              </a:ext>
            </a:extLst>
          </p:cNvPr>
          <p:cNvSpPr txBox="1">
            <a:spLocks/>
          </p:cNvSpPr>
          <p:nvPr/>
        </p:nvSpPr>
        <p:spPr>
          <a:xfrm>
            <a:off x="1847490" y="2455782"/>
            <a:ext cx="7734725" cy="1591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 err="1"/>
              <a:t>Stylohyoid</a:t>
            </a:r>
            <a:r>
              <a:rPr lang="fr-FR" sz="1600" dirty="0"/>
              <a:t> and </a:t>
            </a:r>
            <a:r>
              <a:rPr lang="fr-FR" sz="1600" dirty="0" err="1"/>
              <a:t>posterior</a:t>
            </a:r>
            <a:r>
              <a:rPr lang="fr-FR" sz="1600" dirty="0"/>
              <a:t> </a:t>
            </a:r>
            <a:r>
              <a:rPr lang="fr-FR" sz="1600" dirty="0" err="1"/>
              <a:t>digastric</a:t>
            </a:r>
            <a:r>
              <a:rPr lang="fr-FR" sz="1600" dirty="0"/>
              <a:t> muscles:</a:t>
            </a:r>
          </a:p>
          <a:p>
            <a:r>
              <a:rPr lang="fr-FR" sz="1600" dirty="0" err="1"/>
              <a:t>Predominently</a:t>
            </a:r>
            <a:r>
              <a:rPr lang="fr-FR" sz="1600" dirty="0"/>
              <a:t> </a:t>
            </a:r>
            <a:r>
              <a:rPr lang="fr-FR" sz="1600" dirty="0" err="1"/>
              <a:t>activate</a:t>
            </a:r>
            <a:r>
              <a:rPr lang="fr-FR" sz="1600" dirty="0"/>
              <a:t> for </a:t>
            </a:r>
            <a:r>
              <a:rPr lang="fr-FR" sz="1600" dirty="0" err="1"/>
              <a:t>swallowing</a:t>
            </a:r>
            <a:endParaRPr lang="fr-FR" sz="1600" dirty="0"/>
          </a:p>
          <a:p>
            <a:pPr lvl="1"/>
            <a:r>
              <a:rPr lang="fr-FR" sz="1200" dirty="0"/>
              <a:t>EMG </a:t>
            </a:r>
            <a:r>
              <a:rPr lang="fr-FR" sz="1200" dirty="0" err="1"/>
              <a:t>studies</a:t>
            </a:r>
            <a:r>
              <a:rPr lang="fr-FR" sz="1200" dirty="0"/>
              <a:t> on </a:t>
            </a:r>
            <a:r>
              <a:rPr lang="fr-FR" sz="1200" dirty="0" err="1"/>
              <a:t>animals</a:t>
            </a:r>
            <a:r>
              <a:rPr lang="fr-FR" sz="1200" dirty="0"/>
              <a:t> [</a:t>
            </a:r>
            <a:r>
              <a:rPr lang="da-DK" sz="1200" dirty="0"/>
              <a:t>Rebecca Z. German et al. 2009, C. J. Mayerl et al. 2021, </a:t>
            </a:r>
            <a:r>
              <a:rPr lang="fr-FR" sz="1200" dirty="0"/>
              <a:t>A. J. Thexton et al. 2012].</a:t>
            </a:r>
          </a:p>
          <a:p>
            <a:pPr lvl="1"/>
            <a:r>
              <a:rPr lang="fr-FR" sz="1200" dirty="0"/>
              <a:t>Imaging </a:t>
            </a:r>
            <a:r>
              <a:rPr lang="fr-FR" sz="1200" dirty="0" err="1"/>
              <a:t>study</a:t>
            </a:r>
            <a:r>
              <a:rPr lang="fr-FR" sz="1200" dirty="0"/>
              <a:t> on </a:t>
            </a:r>
            <a:r>
              <a:rPr lang="fr-FR" sz="1200" dirty="0" err="1"/>
              <a:t>human</a:t>
            </a:r>
            <a:r>
              <a:rPr lang="fr-FR" sz="1200" dirty="0"/>
              <a:t>[W. G. Pearson et al. 2013]</a:t>
            </a:r>
          </a:p>
          <a:p>
            <a:pPr lvl="1"/>
            <a:r>
              <a:rPr lang="fr-FR" sz="1200" dirty="0" err="1"/>
              <a:t>Anatomic</a:t>
            </a:r>
            <a:r>
              <a:rPr lang="fr-FR" sz="1200" dirty="0"/>
              <a:t> </a:t>
            </a:r>
            <a:r>
              <a:rPr lang="fr-FR" sz="1200" dirty="0" err="1"/>
              <a:t>properties</a:t>
            </a:r>
            <a:r>
              <a:rPr lang="fr-FR" sz="1200" dirty="0"/>
              <a:t> </a:t>
            </a:r>
            <a:r>
              <a:rPr lang="fr-FR" sz="1200" dirty="0" err="1"/>
              <a:t>study</a:t>
            </a:r>
            <a:r>
              <a:rPr lang="fr-FR" sz="1200" dirty="0"/>
              <a:t> on </a:t>
            </a:r>
            <a:r>
              <a:rPr lang="fr-FR" sz="1200" dirty="0" err="1"/>
              <a:t>human</a:t>
            </a:r>
            <a:r>
              <a:rPr lang="fr-FR" sz="1200" dirty="0"/>
              <a:t> [</a:t>
            </a:r>
            <a:r>
              <a:rPr lang="en-GB" sz="1200" dirty="0"/>
              <a:t>W. G. Pearson et al. 2011</a:t>
            </a:r>
            <a:r>
              <a:rPr lang="fr-FR" sz="1200" dirty="0"/>
              <a:t>]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1F4A85C-F5E3-4ED0-96B5-8B64C6621815}"/>
              </a:ext>
            </a:extLst>
          </p:cNvPr>
          <p:cNvSpPr txBox="1"/>
          <p:nvPr/>
        </p:nvSpPr>
        <p:spPr>
          <a:xfrm>
            <a:off x="4822552" y="1627105"/>
            <a:ext cx="217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Intramuscular</a:t>
            </a:r>
            <a:r>
              <a:rPr lang="fr-FR" sz="1200" dirty="0"/>
              <a:t> EMG on </a:t>
            </a:r>
            <a:r>
              <a:rPr lang="fr-FR" sz="1200" dirty="0" err="1"/>
              <a:t>pigs</a:t>
            </a:r>
            <a:endParaRPr lang="en-GB" sz="1200" dirty="0">
              <a:solidFill>
                <a:srgbClr val="16223A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B6262DB8-C4D1-4623-9311-6E0DE9DD5CE1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5401AF9-90AB-495A-9EEF-804E63DA8390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ECFB70E7-0572-4D18-847F-A68950B5E0C1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FE326B2-1159-46E1-9261-B8C7AFE60A65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8C8AFD4-2953-4ABE-BEFB-2E014FEC2574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0AD2683-A904-4CD2-9542-31E33B8C50D3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12A0C96-70F8-4C59-9DF4-A60B71489C8B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CC993DE-1AB8-4139-8070-8A6396A8A04D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962BD0E-4E11-49CE-A4DB-859EEF4F39E1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1EA0840-69A9-44A8-8766-B9CDF5883150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62F3A7E3-8C92-4343-8191-C071ADFF2EF4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C0612728-E774-40F8-A378-B92920A25EB2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18B1E69-831D-4DB1-9849-DFA251FC7EC0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AB0750C-3F55-4BF4-A524-A07BF2A45AF0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A2795A77-2B19-4840-84A5-7CE3DED0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</p:spTree>
    <p:extLst>
      <p:ext uri="{BB962C8B-B14F-4D97-AF65-F5344CB8AC3E}">
        <p14:creationId xmlns:p14="http://schemas.microsoft.com/office/powerpoint/2010/main" val="29198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9F77C6EC-48FB-4FE1-B7C5-7F8174349281}"/>
              </a:ext>
            </a:extLst>
          </p:cNvPr>
          <p:cNvGrpSpPr/>
          <p:nvPr/>
        </p:nvGrpSpPr>
        <p:grpSpPr>
          <a:xfrm>
            <a:off x="3863984" y="1766636"/>
            <a:ext cx="3906986" cy="2880000"/>
            <a:chOff x="3863984" y="1766635"/>
            <a:chExt cx="3906986" cy="291910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1823A74-9C1D-496A-9CC7-912D32A1A82D}"/>
                </a:ext>
              </a:extLst>
            </p:cNvPr>
            <p:cNvGrpSpPr/>
            <p:nvPr/>
          </p:nvGrpSpPr>
          <p:grpSpPr>
            <a:xfrm>
              <a:off x="3863984" y="1766635"/>
              <a:ext cx="3906986" cy="2919105"/>
              <a:chOff x="3863984" y="1766635"/>
              <a:chExt cx="3906986" cy="2919105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168E9D3B-7B30-432A-9BDE-FC0FC419B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3984" y="1766635"/>
                <a:ext cx="3906986" cy="2707285"/>
              </a:xfrm>
              <a:prstGeom prst="rect">
                <a:avLst/>
              </a:prstGeom>
            </p:spPr>
          </p:pic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FD99B3B-FF45-48E5-A341-C61ED90254D0}"/>
                  </a:ext>
                </a:extLst>
              </p:cNvPr>
              <p:cNvSpPr txBox="1"/>
              <p:nvPr/>
            </p:nvSpPr>
            <p:spPr>
              <a:xfrm>
                <a:off x="3883831" y="4408741"/>
                <a:ext cx="38871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>
                  <a:solidFill>
                    <a:srgbClr val="16223A"/>
                  </a:solidFill>
                </a:endParaRPr>
              </a:p>
            </p:txBody>
          </p:sp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51DADFF-7C36-4C34-8786-BD6B339A66F7}"/>
                </a:ext>
              </a:extLst>
            </p:cNvPr>
            <p:cNvSpPr txBox="1"/>
            <p:nvPr/>
          </p:nvSpPr>
          <p:spPr>
            <a:xfrm>
              <a:off x="6736080" y="4472634"/>
              <a:ext cx="103489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100" dirty="0"/>
                <a:t>D. Park et al. 2017</a:t>
              </a:r>
              <a:endParaRPr lang="en-GB" sz="1100" dirty="0">
                <a:solidFill>
                  <a:srgbClr val="16223A"/>
                </a:solidFill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51CB4D46-72E2-43DB-AAEB-BC3294F61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" t="44054" r="73420" b="1"/>
          <a:stretch/>
        </p:blipFill>
        <p:spPr>
          <a:xfrm>
            <a:off x="7953961" y="1767783"/>
            <a:ext cx="2562731" cy="2707289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Earliness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156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Accuracy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9AC850-F1EC-4108-A8D3-D359907BEAFF}"/>
              </a:ext>
            </a:extLst>
          </p:cNvPr>
          <p:cNvSpPr/>
          <p:nvPr/>
        </p:nvSpPr>
        <p:spPr>
          <a:xfrm>
            <a:off x="6270822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Consumption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1DA3C8E-61D7-432B-9A3D-8F6BFB27EA6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Preservation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AC87E-DD30-4231-9F75-AE296C35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19</a:t>
            </a:fld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9F5EE4-C282-4EFB-B1B7-F125530C6BBA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D7909F25-1B4F-4E33-B7D1-85D4C60DE717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FFEF734E-54D3-45A2-82F2-EF15D1025AAF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6C7D72A-AA08-4846-8634-AF5BDD039F03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EB2D94C7-0C2F-46EA-A627-661D140C61EC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0578BCF-E8F2-4D76-8114-A48B3356DAA1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0FD9F20-ED43-4C9B-B09B-E1DD7C78CBEB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C330F77E-FD3A-416F-A68A-3C4972CB3EF6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CF4620E-398C-4DB9-8AD5-098F1568625F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9972497-0739-4A30-8545-C5A24CE1D177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A4B3C2C-D076-4BFD-9D76-D84CEA676CE5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0ACFDF51-B891-42FC-93F4-019785AC044C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CBA1BE7-EF31-4809-8BC5-B911E7D7936B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F2734AC-A98B-41A1-AFCF-C805AE481B31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99EA3AA6-5A39-444A-8928-089CAECB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</p:spTree>
    <p:extLst>
      <p:ext uri="{BB962C8B-B14F-4D97-AF65-F5344CB8AC3E}">
        <p14:creationId xmlns:p14="http://schemas.microsoft.com/office/powerpoint/2010/main" val="272426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Presentation Plan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2ADC456-F94C-457B-B9AC-7E4F81479E7F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Context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Clinical Research Protocol (CRP)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Statistical Study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Real time detection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Implantable Active Artificiel larynx (IAAL)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Conclusion and perspectives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483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51CB4D46-72E2-43DB-AAEB-BC3294F6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953961" y="1767783"/>
            <a:ext cx="2562731" cy="2707289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1148ACD8-EDC9-47EC-AB84-4319A83B3AFF}"/>
              </a:ext>
            </a:extLst>
          </p:cNvPr>
          <p:cNvGrpSpPr/>
          <p:nvPr/>
        </p:nvGrpSpPr>
        <p:grpSpPr>
          <a:xfrm>
            <a:off x="1647650" y="438152"/>
            <a:ext cx="7337723" cy="4199280"/>
            <a:chOff x="1647650" y="438152"/>
            <a:chExt cx="7337723" cy="424898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CA64581-0044-4233-B13C-4714E4877B22}"/>
                </a:ext>
              </a:extLst>
            </p:cNvPr>
            <p:cNvGrpSpPr/>
            <p:nvPr/>
          </p:nvGrpSpPr>
          <p:grpSpPr>
            <a:xfrm>
              <a:off x="1752599" y="4410142"/>
              <a:ext cx="6038847" cy="276999"/>
              <a:chOff x="3998731" y="4885778"/>
              <a:chExt cx="3887139" cy="276999"/>
            </a:xfrm>
          </p:grpSpPr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E6C5B72-4306-4161-920B-0DA097ACF0F2}"/>
                  </a:ext>
                </a:extLst>
              </p:cNvPr>
              <p:cNvSpPr txBox="1"/>
              <p:nvPr/>
            </p:nvSpPr>
            <p:spPr>
              <a:xfrm>
                <a:off x="3998731" y="4885778"/>
                <a:ext cx="38871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A1AAAB9D-1977-4BAD-BEB0-AAB7050491E6}"/>
                  </a:ext>
                </a:extLst>
              </p:cNvPr>
              <p:cNvSpPr txBox="1"/>
              <p:nvPr/>
            </p:nvSpPr>
            <p:spPr>
              <a:xfrm>
                <a:off x="7200740" y="4959326"/>
                <a:ext cx="67899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100" dirty="0"/>
                  <a:t>D. Park et al. 2017</a:t>
                </a:r>
                <a:endParaRPr lang="en-GB" sz="1100" dirty="0">
                  <a:solidFill>
                    <a:srgbClr val="16223A"/>
                  </a:solidFill>
                </a:endParaRPr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7458366-39C6-4267-BE6A-ADD35A6F98C6}"/>
                </a:ext>
              </a:extLst>
            </p:cNvPr>
            <p:cNvGrpSpPr/>
            <p:nvPr/>
          </p:nvGrpSpPr>
          <p:grpSpPr>
            <a:xfrm>
              <a:off x="1752599" y="438152"/>
              <a:ext cx="6018372" cy="4066533"/>
              <a:chOff x="3863984" y="1766634"/>
              <a:chExt cx="3906986" cy="2730622"/>
            </a:xfrm>
          </p:grpSpPr>
          <p:pic>
            <p:nvPicPr>
              <p:cNvPr id="52" name="Image 51">
                <a:extLst>
                  <a:ext uri="{FF2B5EF4-FFF2-40B4-BE49-F238E27FC236}">
                    <a16:creationId xmlns:a16="http://schemas.microsoft.com/office/drawing/2014/main" id="{8C041F9C-08B6-453F-8D2A-6ED27958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3984" y="1766635"/>
                <a:ext cx="3906986" cy="2707285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7F7FAB0-A346-46B5-8E02-E254DB5DE8F5}"/>
                  </a:ext>
                </a:extLst>
              </p:cNvPr>
              <p:cNvSpPr/>
              <p:nvPr/>
            </p:nvSpPr>
            <p:spPr>
              <a:xfrm>
                <a:off x="3863984" y="1766634"/>
                <a:ext cx="3906986" cy="2730622"/>
              </a:xfrm>
              <a:prstGeom prst="rect">
                <a:avLst/>
              </a:prstGeom>
              <a:gradFill>
                <a:gsLst>
                  <a:gs pos="75000">
                    <a:schemeClr val="bg1">
                      <a:alpha val="0"/>
                    </a:schemeClr>
                  </a:gs>
                  <a:gs pos="40000">
                    <a:schemeClr val="bg1"/>
                  </a:gs>
                  <a:gs pos="65000">
                    <a:schemeClr val="bg1">
                      <a:alpha val="85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73CE31CC-C0B6-42D8-BB4A-F0FBE088ED91}"/>
                </a:ext>
              </a:extLst>
            </p:cNvPr>
            <p:cNvGrpSpPr/>
            <p:nvPr/>
          </p:nvGrpSpPr>
          <p:grpSpPr>
            <a:xfrm>
              <a:off x="1647650" y="2437732"/>
              <a:ext cx="7337723" cy="1296615"/>
              <a:chOff x="1647650" y="2437732"/>
              <a:chExt cx="7337723" cy="1296615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60F0E0E7-40B1-49BD-8F1A-F7190D989285}"/>
                  </a:ext>
                </a:extLst>
              </p:cNvPr>
              <p:cNvSpPr/>
              <p:nvPr/>
            </p:nvSpPr>
            <p:spPr>
              <a:xfrm>
                <a:off x="8537415" y="2437732"/>
                <a:ext cx="447958" cy="606093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AAB14099-C6E0-41B9-ABC6-51CA51A105E9}"/>
                  </a:ext>
                </a:extLst>
              </p:cNvPr>
              <p:cNvCxnSpPr>
                <a:cxnSpLocks/>
                <a:stCxn id="13" idx="3"/>
                <a:endCxn id="33" idx="2"/>
              </p:cNvCxnSpPr>
              <p:nvPr/>
            </p:nvCxnSpPr>
            <p:spPr>
              <a:xfrm flipV="1">
                <a:off x="3017520" y="2740779"/>
                <a:ext cx="5519895" cy="897746"/>
              </a:xfrm>
              <a:prstGeom prst="line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23E8BCB9-E017-4AB8-AF88-A75A42A5B7E1}"/>
                  </a:ext>
                </a:extLst>
              </p:cNvPr>
              <p:cNvSpPr/>
              <p:nvPr/>
            </p:nvSpPr>
            <p:spPr>
              <a:xfrm>
                <a:off x="1647650" y="3542703"/>
                <a:ext cx="1369870" cy="19164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Earliness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156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Accuracy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9AC850-F1EC-4108-A8D3-D359907BEAFF}"/>
              </a:ext>
            </a:extLst>
          </p:cNvPr>
          <p:cNvSpPr/>
          <p:nvPr/>
        </p:nvSpPr>
        <p:spPr>
          <a:xfrm>
            <a:off x="6270822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Consumption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1DA3C8E-61D7-432B-9A3D-8F6BFB27EA6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Preservation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AC87E-DD30-4231-9F75-AE296C35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20</a:t>
            </a:fld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9F5EE4-C282-4EFB-B1B7-F125530C6BBA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D7909F25-1B4F-4E33-B7D1-85D4C60DE717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FFEF734E-54D3-45A2-82F2-EF15D1025AAF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6C7D72A-AA08-4846-8634-AF5BDD039F03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EB2D94C7-0C2F-46EA-A627-661D140C61EC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0578BCF-E8F2-4D76-8114-A48B3356DAA1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0FD9F20-ED43-4C9B-B09B-E1DD7C78CBEB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C330F77E-FD3A-416F-A68A-3C4972CB3EF6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CF4620E-398C-4DB9-8AD5-098F1568625F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9972497-0739-4A30-8545-C5A24CE1D177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A4B3C2C-D076-4BFD-9D76-D84CEA676CE5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0ACFDF51-B891-42FC-93F4-019785AC044C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CBA1BE7-EF31-4809-8BC5-B911E7D7936B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F2734AC-A98B-41A1-AFCF-C805AE481B31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99EA3AA6-5A39-444A-8928-089CAECB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</p:spTree>
    <p:extLst>
      <p:ext uri="{BB962C8B-B14F-4D97-AF65-F5344CB8AC3E}">
        <p14:creationId xmlns:p14="http://schemas.microsoft.com/office/powerpoint/2010/main" val="4271275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51CB4D46-72E2-43DB-AAEB-BC3294F6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953961" y="1767783"/>
            <a:ext cx="2562731" cy="2707289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128E7675-C92B-4C83-B3FC-EFF8C91E22F0}"/>
              </a:ext>
            </a:extLst>
          </p:cNvPr>
          <p:cNvGrpSpPr/>
          <p:nvPr/>
        </p:nvGrpSpPr>
        <p:grpSpPr>
          <a:xfrm>
            <a:off x="4057711" y="1766635"/>
            <a:ext cx="3532405" cy="2707288"/>
            <a:chOff x="476311" y="1766635"/>
            <a:chExt cx="3532405" cy="2707288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1B521D9-49F0-4280-9C8F-63EA03B80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311" y="1766635"/>
              <a:ext cx="3315843" cy="2707288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AB2D1AE9-4002-463C-B651-6A129A3B65F5}"/>
                </a:ext>
              </a:extLst>
            </p:cNvPr>
            <p:cNvSpPr txBox="1"/>
            <p:nvPr/>
          </p:nvSpPr>
          <p:spPr>
            <a:xfrm>
              <a:off x="2822024" y="3029129"/>
              <a:ext cx="118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</a:t>
              </a:r>
            </a:p>
            <a:p>
              <a:r>
                <a:rPr lang="fr-FR" sz="1400" dirty="0">
                  <a:solidFill>
                    <a:srgbClr val="16223A"/>
                  </a:solidFill>
                </a:rPr>
                <a:t>postérieur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A8186829-789E-46AF-A688-437BD4D8A0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4131" y="2573131"/>
              <a:ext cx="192614" cy="253107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ACEAADB0-45D4-40AC-A29C-95467631ED81}"/>
                </a:ext>
              </a:extLst>
            </p:cNvPr>
            <p:cNvCxnSpPr>
              <a:cxnSpLocks/>
            </p:cNvCxnSpPr>
            <p:nvPr/>
          </p:nvCxnSpPr>
          <p:spPr>
            <a:xfrm>
              <a:off x="2549835" y="2715846"/>
              <a:ext cx="319571" cy="414175"/>
            </a:xfrm>
            <a:prstGeom prst="line">
              <a:avLst/>
            </a:prstGeom>
            <a:ln w="12700">
              <a:solidFill>
                <a:srgbClr val="16223A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2241FEF-512F-4C8D-803C-0C5CC4E433AA}"/>
                </a:ext>
              </a:extLst>
            </p:cNvPr>
            <p:cNvSpPr txBox="1"/>
            <p:nvPr/>
          </p:nvSpPr>
          <p:spPr>
            <a:xfrm>
              <a:off x="2717246" y="2700517"/>
              <a:ext cx="11866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50DF0E7-3FE2-4392-8A38-989DAE3B6FED}"/>
              </a:ext>
            </a:extLst>
          </p:cNvPr>
          <p:cNvSpPr/>
          <p:nvPr/>
        </p:nvSpPr>
        <p:spPr>
          <a:xfrm>
            <a:off x="1847490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Earliness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7D0B377F-0FC7-4914-B375-B8C30254E4CB}"/>
              </a:ext>
            </a:extLst>
          </p:cNvPr>
          <p:cNvSpPr/>
          <p:nvPr/>
        </p:nvSpPr>
        <p:spPr>
          <a:xfrm>
            <a:off x="4059156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Accuracy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52A6774-92A6-4DAC-A526-7BEE97F2D004}"/>
              </a:ext>
            </a:extLst>
          </p:cNvPr>
          <p:cNvSpPr/>
          <p:nvPr/>
        </p:nvSpPr>
        <p:spPr>
          <a:xfrm>
            <a:off x="3362290" y="4612012"/>
            <a:ext cx="1786230" cy="61405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9AC850-F1EC-4108-A8D3-D359907BEAFF}"/>
              </a:ext>
            </a:extLst>
          </p:cNvPr>
          <p:cNvSpPr/>
          <p:nvPr/>
        </p:nvSpPr>
        <p:spPr>
          <a:xfrm>
            <a:off x="6270822" y="1255975"/>
            <a:ext cx="177716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E5E5E5"/>
                </a:solidFill>
              </a:rPr>
              <a:t>Consumption</a:t>
            </a:r>
            <a:endParaRPr lang="en-GB" dirty="0">
              <a:solidFill>
                <a:srgbClr val="E5E5E5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1DA3C8E-61D7-432B-9A3D-8F6BFB27EA65}"/>
              </a:ext>
            </a:extLst>
          </p:cNvPr>
          <p:cNvSpPr/>
          <p:nvPr/>
        </p:nvSpPr>
        <p:spPr>
          <a:xfrm>
            <a:off x="8743678" y="1255975"/>
            <a:ext cx="1515979" cy="3651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16223A"/>
                </a:solidFill>
              </a:rPr>
              <a:t>Preservation</a:t>
            </a:r>
            <a:endParaRPr lang="en-GB" dirty="0">
              <a:solidFill>
                <a:srgbClr val="16223A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AC87E-DD30-4231-9F75-AE296C35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21</a:t>
            </a:fld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59F5EE4-C282-4EFB-B1B7-F125530C6BBA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D7909F25-1B4F-4E33-B7D1-85D4C60DE717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FFEF734E-54D3-45A2-82F2-EF15D1025AAF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6C7D72A-AA08-4846-8634-AF5BDD039F03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EB2D94C7-0C2F-46EA-A627-661D140C61EC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0578BCF-E8F2-4D76-8114-A48B3356DAA1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0FD9F20-ED43-4C9B-B09B-E1DD7C78CBEB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C330F77E-FD3A-416F-A68A-3C4972CB3EF6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CF4620E-398C-4DB9-8AD5-098F1568625F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9972497-0739-4A30-8545-C5A24CE1D177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A4B3C2C-D076-4BFD-9D76-D84CEA676CE5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0ACFDF51-B891-42FC-93F4-019785AC044C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CBA1BE7-EF31-4809-8BC5-B911E7D7936B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F2734AC-A98B-41A1-AFCF-C805AE481B31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99EA3AA6-5A39-444A-8928-089CAECB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2. PRC </a:t>
            </a:r>
            <a:r>
              <a:rPr lang="fr-FR" sz="3400" b="0" dirty="0"/>
              <a:t>– </a:t>
            </a:r>
            <a:r>
              <a:rPr lang="fr-FR" sz="3400" b="0" dirty="0" err="1"/>
              <a:t>Stylohyoid</a:t>
            </a:r>
            <a:r>
              <a:rPr lang="fr-FR" sz="3400" b="0" dirty="0"/>
              <a:t> and </a:t>
            </a:r>
            <a:r>
              <a:rPr lang="fr-FR" sz="3400" b="0" dirty="0" err="1"/>
              <a:t>posterior</a:t>
            </a:r>
            <a:r>
              <a:rPr lang="fr-FR" sz="3400" b="0" dirty="0"/>
              <a:t> </a:t>
            </a:r>
            <a:r>
              <a:rPr lang="fr-FR" sz="3400" b="0" dirty="0" err="1"/>
              <a:t>digastric</a:t>
            </a:r>
            <a:r>
              <a:rPr lang="fr-FR" sz="3400" b="0" dirty="0"/>
              <a:t> muscles</a:t>
            </a:r>
          </a:p>
        </p:txBody>
      </p:sp>
    </p:spTree>
    <p:extLst>
      <p:ext uri="{BB962C8B-B14F-4D97-AF65-F5344CB8AC3E}">
        <p14:creationId xmlns:p14="http://schemas.microsoft.com/office/powerpoint/2010/main" val="2318423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7E43595-595F-4F7D-B466-7B04C8D4C0F8}"/>
              </a:ext>
            </a:extLst>
          </p:cNvPr>
          <p:cNvGrpSpPr/>
          <p:nvPr/>
        </p:nvGrpSpPr>
        <p:grpSpPr>
          <a:xfrm>
            <a:off x="2091839" y="1205034"/>
            <a:ext cx="7925264" cy="3439255"/>
            <a:chOff x="1681422" y="1594580"/>
            <a:chExt cx="9208254" cy="416932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073BC5E-13A9-4FC0-8CEA-2B1AA953F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1681422" y="1928624"/>
              <a:ext cx="8829156" cy="36673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FD1C69-B6EB-4C93-BC93-837CEBF6B232}"/>
                </a:ext>
              </a:extLst>
            </p:cNvPr>
            <p:cNvSpPr/>
            <p:nvPr/>
          </p:nvSpPr>
          <p:spPr>
            <a:xfrm>
              <a:off x="10503528" y="1594580"/>
              <a:ext cx="386148" cy="4169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8A56E57D-9222-419C-8B79-1F66E796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30" y="4847601"/>
            <a:ext cx="1529861" cy="10943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4644E5-D2C8-4EBF-B193-98F13B3F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230" y="4847601"/>
            <a:ext cx="1529857" cy="10864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1301AE-AE93-4D2E-BD90-DE1D8A88F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825" y="4876833"/>
            <a:ext cx="1529858" cy="105724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DA84E8-7B4F-44BA-A697-BAD5E5D9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5C5C0105-8A3F-45B2-85A0-930AD80C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en-US" sz="3400" dirty="0"/>
              <a:t>2. PRC </a:t>
            </a:r>
            <a:r>
              <a:rPr lang="en-US" sz="3400" b="0" dirty="0"/>
              <a:t>– Innovative measurement 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18F93-48BD-4A0A-AA05-82EDC0B17B82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C94F9B-D0AB-40E0-A612-C5269703D5D8}"/>
              </a:ext>
            </a:extLst>
          </p:cNvPr>
          <p:cNvSpPr txBox="1"/>
          <p:nvPr/>
        </p:nvSpPr>
        <p:spPr>
          <a:xfrm>
            <a:off x="2733674" y="2537809"/>
            <a:ext cx="70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BC0000"/>
                </a:solidFill>
              </a:rPr>
              <a:t>(PD)</a:t>
            </a:r>
            <a:endParaRPr lang="en-GB" sz="1400" dirty="0">
              <a:solidFill>
                <a:srgbClr val="BC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B9AA8B-5D1E-488D-AF3D-96987768E37D}"/>
              </a:ext>
            </a:extLst>
          </p:cNvPr>
          <p:cNvSpPr txBox="1"/>
          <p:nvPr/>
        </p:nvSpPr>
        <p:spPr>
          <a:xfrm>
            <a:off x="2683669" y="1810062"/>
            <a:ext cx="783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472C1"/>
                </a:solidFill>
              </a:rPr>
              <a:t>(SH)</a:t>
            </a:r>
            <a:endParaRPr lang="en-GB" sz="1400" dirty="0">
              <a:solidFill>
                <a:srgbClr val="0472C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AE3703-4202-484E-AF50-08D14FD8CE15}"/>
              </a:ext>
            </a:extLst>
          </p:cNvPr>
          <p:cNvSpPr txBox="1"/>
          <p:nvPr/>
        </p:nvSpPr>
        <p:spPr>
          <a:xfrm>
            <a:off x="3583782" y="1569554"/>
            <a:ext cx="80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AF4B"/>
                </a:solidFill>
              </a:rPr>
              <a:t>(SM)</a:t>
            </a:r>
            <a:endParaRPr lang="en-GB" sz="1400" dirty="0">
              <a:solidFill>
                <a:srgbClr val="00AF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2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5E225E9-7667-4D86-82F5-08F18580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557" y="4876776"/>
            <a:ext cx="8718886" cy="1248820"/>
          </a:xfrm>
        </p:spPr>
        <p:txBody>
          <a:bodyPr lIns="0" tIns="0" rIns="0" bIns="0">
            <a:no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17 healthy participants (8 men / 9 women)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 swallowing: saliva, water, thick (compote), solid (madeleine).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13 non-swallowing: mouth opening, lips purseing, teeth clenching, smiling, whistling, coughing, blowing, speaking, saying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« iii »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jaw movements, lateral head movements, head flexion/extension, mastication.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7E43595-595F-4F7D-B466-7B04C8D4C0F8}"/>
              </a:ext>
            </a:extLst>
          </p:cNvPr>
          <p:cNvGrpSpPr/>
          <p:nvPr/>
        </p:nvGrpSpPr>
        <p:grpSpPr>
          <a:xfrm>
            <a:off x="2091839" y="1205034"/>
            <a:ext cx="7925264" cy="3439255"/>
            <a:chOff x="1681422" y="1594580"/>
            <a:chExt cx="9208254" cy="416932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073BC5E-13A9-4FC0-8CEA-2B1AA953F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1681422" y="1928624"/>
              <a:ext cx="8829156" cy="36673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FD1C69-B6EB-4C93-BC93-837CEBF6B232}"/>
                </a:ext>
              </a:extLst>
            </p:cNvPr>
            <p:cNvSpPr/>
            <p:nvPr/>
          </p:nvSpPr>
          <p:spPr>
            <a:xfrm>
              <a:off x="10503528" y="1594580"/>
              <a:ext cx="386148" cy="4169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3CB1418-2581-4BA9-B07F-48D2D5A0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84" y="1437521"/>
            <a:ext cx="4148525" cy="30682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DA84E8-7B4F-44BA-A697-BAD5E5D9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5C5C0105-8A3F-45B2-85A0-930AD80C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en-US" sz="3400" dirty="0"/>
              <a:t>2. PRC </a:t>
            </a:r>
            <a:r>
              <a:rPr lang="en-US" sz="3400" b="0" dirty="0"/>
              <a:t>– Innovative measurement 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18F93-48BD-4A0A-AA05-82EDC0B17B82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C94F9B-D0AB-40E0-A612-C5269703D5D8}"/>
              </a:ext>
            </a:extLst>
          </p:cNvPr>
          <p:cNvSpPr txBox="1"/>
          <p:nvPr/>
        </p:nvSpPr>
        <p:spPr>
          <a:xfrm>
            <a:off x="2733674" y="2537809"/>
            <a:ext cx="70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BC0000"/>
                </a:solidFill>
              </a:rPr>
              <a:t>(PD)</a:t>
            </a:r>
            <a:endParaRPr lang="en-GB" sz="1400" dirty="0">
              <a:solidFill>
                <a:srgbClr val="BC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B9AA8B-5D1E-488D-AF3D-96987768E37D}"/>
              </a:ext>
            </a:extLst>
          </p:cNvPr>
          <p:cNvSpPr txBox="1"/>
          <p:nvPr/>
        </p:nvSpPr>
        <p:spPr>
          <a:xfrm>
            <a:off x="2683669" y="1810062"/>
            <a:ext cx="783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472C1"/>
                </a:solidFill>
              </a:rPr>
              <a:t>(SH)</a:t>
            </a:r>
            <a:endParaRPr lang="en-GB" sz="1400" dirty="0">
              <a:solidFill>
                <a:srgbClr val="0472C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AE3703-4202-484E-AF50-08D14FD8CE15}"/>
              </a:ext>
            </a:extLst>
          </p:cNvPr>
          <p:cNvSpPr txBox="1"/>
          <p:nvPr/>
        </p:nvSpPr>
        <p:spPr>
          <a:xfrm>
            <a:off x="3583782" y="1569554"/>
            <a:ext cx="80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AF4B"/>
                </a:solidFill>
              </a:rPr>
              <a:t>(SM)</a:t>
            </a:r>
            <a:endParaRPr lang="en-GB" sz="1400" dirty="0">
              <a:solidFill>
                <a:srgbClr val="00AF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25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552A98-574C-4999-AA2C-56C31B86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20" y="1459932"/>
            <a:ext cx="5959160" cy="4437947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7443CC3-7365-4EF9-99D4-D328B61717EC}"/>
              </a:ext>
            </a:extLst>
          </p:cNvPr>
          <p:cNvSpPr/>
          <p:nvPr/>
        </p:nvSpPr>
        <p:spPr>
          <a:xfrm>
            <a:off x="3752267" y="1711772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stylohyoïdien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572187-67ED-4F16-A1F9-70F9E66EB4FF}"/>
              </a:ext>
            </a:extLst>
          </p:cNvPr>
          <p:cNvSpPr/>
          <p:nvPr/>
        </p:nvSpPr>
        <p:spPr>
          <a:xfrm>
            <a:off x="3752267" y="2627613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Digastrique postérieur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A9E629F-B13D-4992-A513-6560B3830229}"/>
              </a:ext>
            </a:extLst>
          </p:cNvPr>
          <p:cNvSpPr/>
          <p:nvPr/>
        </p:nvSpPr>
        <p:spPr>
          <a:xfrm>
            <a:off x="3752267" y="3732314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Sous-mandibulaires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D05E867-7557-4B64-B6FB-942D140F84AB}"/>
              </a:ext>
            </a:extLst>
          </p:cNvPr>
          <p:cNvSpPr/>
          <p:nvPr/>
        </p:nvSpPr>
        <p:spPr>
          <a:xfrm>
            <a:off x="3752267" y="4825347"/>
            <a:ext cx="1476000" cy="1620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rgbClr val="16223A"/>
                </a:solidFill>
              </a:rPr>
              <a:t>Son de la déglutition</a:t>
            </a:r>
            <a:endParaRPr lang="en-GB" sz="1200" dirty="0">
              <a:solidFill>
                <a:srgbClr val="16223A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FCDA24-AB6A-423F-8203-AD8A74E5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44C3A74-C720-4853-9470-BEF93655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en-US" sz="3400" dirty="0"/>
              <a:t>2. PRC </a:t>
            </a:r>
            <a:r>
              <a:rPr lang="en-US" sz="3400" b="0" dirty="0"/>
              <a:t>– Innovative measurement method</a:t>
            </a:r>
            <a:endParaRPr lang="fr-FR" sz="3400" b="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5DF3FF-B0E8-4183-B491-74B9C9B1EC90}"/>
              </a:ext>
            </a:extLst>
          </p:cNvPr>
          <p:cNvSpPr txBox="1"/>
          <p:nvPr/>
        </p:nvSpPr>
        <p:spPr>
          <a:xfrm>
            <a:off x="3116420" y="1112896"/>
            <a:ext cx="5959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6223A"/>
                </a:solidFill>
              </a:rPr>
              <a:t>Swallowing acquisition </a:t>
            </a:r>
            <a:r>
              <a:rPr lang="en-US" sz="1400" dirty="0" err="1">
                <a:solidFill>
                  <a:srgbClr val="16223A"/>
                </a:solidFill>
              </a:rPr>
              <a:t>exemple</a:t>
            </a:r>
            <a:endParaRPr lang="en-US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34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FD18C2B-EF39-4E7C-97D6-C89CFE0EFA07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Context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Clinical Research Protocol (CRP)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b="1" dirty="0"/>
              <a:t>Statistical Study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Real time detection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Implantable Active Artificiel larynx (IAAL)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Conclusion and perspectives</a:t>
            </a:r>
            <a:endParaRPr lang="en-GB" sz="16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6251B55-C18A-4AAB-AB6C-024A3D7D6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Presentation Plan</a:t>
            </a:r>
          </a:p>
        </p:txBody>
      </p:sp>
    </p:spTree>
    <p:extLst>
      <p:ext uri="{BB962C8B-B14F-4D97-AF65-F5344CB8AC3E}">
        <p14:creationId xmlns:p14="http://schemas.microsoft.com/office/powerpoint/2010/main" val="1444937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7B96285F-58EB-467C-B0D3-D8439EB884D5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C1B925AB-7783-4CF9-B51D-06D46514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C9C729A6-0D6C-477D-98BA-AF75FF28D69D}"/>
                </a:ext>
              </a:extLst>
            </p:cNvPr>
            <p:cNvSpPr txBox="1"/>
            <p:nvPr/>
          </p:nvSpPr>
          <p:spPr>
            <a:xfrm>
              <a:off x="9051387" y="4030268"/>
              <a:ext cx="47609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time (s)</a:t>
              </a:r>
              <a:endParaRPr lang="en-GB" sz="1200" dirty="0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55025967-DBCA-4848-962C-5B192912F49F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1AD27551-7322-4406-B0EF-673F91C25F2E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B8F8BBF-C1BE-4F22-99DE-6C0B4507B640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0BD82767-6150-40BD-A511-21B41F70E84F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Data extraction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Thesis</a:t>
            </a:r>
            <a:r>
              <a:rPr lang="fr-FR" dirty="0"/>
              <a:t> </a:t>
            </a:r>
            <a:r>
              <a:rPr lang="fr-FR" dirty="0" err="1"/>
              <a:t>Defence</a:t>
            </a:r>
            <a:r>
              <a:rPr lang="fr-FR" dirty="0"/>
              <a:t>  -  Adrien Mialland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EFA1F3-4955-4CC2-89F9-0EE38CCBF564}"/>
                  </a:ext>
                </a:extLst>
              </p:cNvPr>
              <p:cNvSpPr txBox="1"/>
              <p:nvPr/>
            </p:nvSpPr>
            <p:spPr>
              <a:xfrm>
                <a:off x="3653944" y="4519986"/>
                <a:ext cx="5070956" cy="1477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Generalized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Ratio (GLR):</a:t>
                </a:r>
              </a:p>
              <a:p>
                <a:pPr algn="ctr"/>
                <a:endParaRPr lang="en-GB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fr-F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actived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</a:t>
                </a:r>
                <a:r>
                  <a:rPr lang="fr-F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actived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muscle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EFA1F3-4955-4CC2-89F9-0EE38CCBF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44" y="4519986"/>
                <a:ext cx="5070956" cy="1477649"/>
              </a:xfrm>
              <a:prstGeom prst="rect">
                <a:avLst/>
              </a:prstGeom>
              <a:blipFill>
                <a:blip r:embed="rId4"/>
                <a:stretch>
                  <a:fillRect t="-3704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B5BF2C3-DBC5-4986-8A18-D1A2E8275084}"/>
              </a:ext>
            </a:extLst>
          </p:cNvPr>
          <p:cNvSpPr/>
          <p:nvPr/>
        </p:nvSpPr>
        <p:spPr>
          <a:xfrm>
            <a:off x="6937375" y="1338822"/>
            <a:ext cx="174626" cy="190602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4DA12B2F-2B89-4B41-8397-04A217EF6E98}"/>
              </a:ext>
            </a:extLst>
          </p:cNvPr>
          <p:cNvCxnSpPr>
            <a:cxnSpLocks/>
            <a:stCxn id="23" idx="1"/>
            <a:endCxn id="21" idx="0"/>
          </p:cNvCxnSpPr>
          <p:nvPr/>
        </p:nvCxnSpPr>
        <p:spPr>
          <a:xfrm rot="10800000" flipV="1">
            <a:off x="6189423" y="2291836"/>
            <a:ext cx="747953" cy="222815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C7034C-84B9-44AA-9A9A-22B42960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D7F11025-3061-4DE5-91F8-F3BEECD56525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6C7751F2-6F80-44CD-A35F-8B9012EE2882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99213410-B800-4478-96B3-A90059DD1127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C762C29E-BFBA-4D39-B7FF-CE6ECAA43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ADD00916-ED3D-46CE-A0B1-62B2E18EFD73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476092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time (s)</a:t>
                </a:r>
                <a:endParaRPr lang="en-GB" sz="1200" dirty="0"/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4478F1D-4F00-4FCB-9A8D-EB0181BB44F0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3F05AA51-1435-4E53-A536-511C03E185DD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46B0DFA6-14A1-4F1C-B549-1D9A6EA444E4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040A609E-0DC2-4794-8423-639987155B74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C9BB5CAA-ACEB-456B-BC47-2110C6D91236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stylohyoid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D535AF80-1B6E-4412-8B63-6013C7EB97D4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Posterior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digastric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96D08DCE-1841-4FC5-8F2B-5F2D5D92A2EE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Submandibular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70F24C16-37D0-4BAA-A617-043F245E5DFE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Swalloing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sound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E10F9ACA-F7C1-493B-9EEC-427DBBBE1C61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731FF659-B716-4FBF-A27C-B0DF37458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ED30A-7D44-4CA4-8ADA-5D5E566B0F56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6FF15DDB-8224-4CDB-8EE6-6F6BD91767DF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7A54B4-A5CC-4FC3-A8B0-7557FA591922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C9F8BFCF-3A8A-4AC7-A299-72BB8974EC8B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CB7E30-DB11-462D-B646-6A41F263AA0E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B119243-2E23-4EFF-88CF-4623838347FB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4D6C603-23FD-4B77-8EF0-271BF9B7CBA9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197E45AA-FDE6-49D6-8FEE-E314E2136ED0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DC14642-AD1F-40E3-AFC1-4A09D7DC809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1EB28B13-1665-44F3-9210-5C09E20EB642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787069-D563-4A4F-B71A-0872794B2890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20DD09F5-39B7-4B96-90DE-C8E46987003B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9F3F756F-78EF-4689-B91C-E3C502C26361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9F3F756F-78EF-4689-B91C-E3C502C2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F2886359-96A5-48FE-9421-A9FB6821A910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F2886359-96A5-48FE-9421-A9FB6821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792077B-983E-4342-AE52-C3B72806E5BB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792077B-983E-4342-AE52-C3B72806E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09D49A46-0041-4E39-BFB0-FADBD6E1C3A7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measurement with intramuscular EMG, submental EMG and swallowing sound. In: BIOSIGNALS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0F4142FF-15D9-426D-9F8B-FF6B82ED4947}"/>
              </a:ext>
            </a:extLst>
          </p:cNvPr>
          <p:cNvSpPr/>
          <p:nvPr/>
        </p:nvSpPr>
        <p:spPr>
          <a:xfrm>
            <a:off x="8060326" y="1122980"/>
            <a:ext cx="2493676" cy="2274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92CCEEA7-1B98-4196-917E-AE06BEC7649F}"/>
              </a:ext>
            </a:extLst>
          </p:cNvPr>
          <p:cNvCxnSpPr>
            <a:cxnSpLocks/>
          </p:cNvCxnSpPr>
          <p:nvPr/>
        </p:nvCxnSpPr>
        <p:spPr>
          <a:xfrm>
            <a:off x="8162436" y="1240271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4851E827-8027-49CE-AF16-2FEBF3D92705}"/>
              </a:ext>
            </a:extLst>
          </p:cNvPr>
          <p:cNvSpPr txBox="1"/>
          <p:nvPr/>
        </p:nvSpPr>
        <p:spPr>
          <a:xfrm>
            <a:off x="8410236" y="1142858"/>
            <a:ext cx="67374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beginning</a:t>
            </a:r>
            <a:endParaRPr lang="en-GB" sz="1200" dirty="0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BB0B80C-B2B4-4A87-8B1D-D1D8B4C4F0C6}"/>
              </a:ext>
            </a:extLst>
          </p:cNvPr>
          <p:cNvCxnSpPr>
            <a:cxnSpLocks/>
          </p:cNvCxnSpPr>
          <p:nvPr/>
        </p:nvCxnSpPr>
        <p:spPr>
          <a:xfrm>
            <a:off x="9236527" y="125087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5B2C8CDA-F17C-49D8-B3C7-DB251D1C3205}"/>
              </a:ext>
            </a:extLst>
          </p:cNvPr>
          <p:cNvSpPr txBox="1"/>
          <p:nvPr/>
        </p:nvSpPr>
        <p:spPr>
          <a:xfrm>
            <a:off x="9499699" y="1142858"/>
            <a:ext cx="9720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Detection</a:t>
            </a:r>
            <a:r>
              <a:rPr lang="fr-FR" sz="1200" dirty="0"/>
              <a:t> </a:t>
            </a:r>
            <a:r>
              <a:rPr lang="fr-FR" sz="1200" dirty="0" err="1"/>
              <a:t>limit</a:t>
            </a:r>
            <a:endParaRPr lang="en-GB" sz="1200" dirty="0"/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9FEA6603-5A91-4A1F-A2E3-582ADD3D27C7}"/>
              </a:ext>
            </a:extLst>
          </p:cNvPr>
          <p:cNvSpPr/>
          <p:nvPr/>
        </p:nvSpPr>
        <p:spPr>
          <a:xfrm>
            <a:off x="8064136" y="1137583"/>
            <a:ext cx="2479040" cy="195217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72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A894CF63-75FC-4770-B25D-0CCC68EDE53A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2A022185-2EF0-44B1-9507-96ACC68125F1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2FEE645B-71DD-4C68-87D1-24FC6655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B912DDA-8621-424E-89CE-E729969DE9E9}"/>
                </a:ext>
              </a:extLst>
            </p:cNvPr>
            <p:cNvSpPr txBox="1"/>
            <p:nvPr/>
          </p:nvSpPr>
          <p:spPr>
            <a:xfrm>
              <a:off x="9051387" y="4030268"/>
              <a:ext cx="47609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time (s)</a:t>
              </a:r>
              <a:endParaRPr lang="en-GB" sz="12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5081073-F4D8-41E2-8B18-7D158098930F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9BCF40E-B26C-429A-AD27-3A13BBD103C0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2E8D44EE-3703-4F82-BFD7-7E49A5F3F93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FF5819A8-13C6-442A-B3DF-1D70DACEDF70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65E8E71-3306-4E72-AAC2-CA70E36BCE72}"/>
                  </a:ext>
                </a:extLst>
              </p:cNvPr>
              <p:cNvSpPr txBox="1"/>
              <p:nvPr/>
            </p:nvSpPr>
            <p:spPr>
              <a:xfrm>
                <a:off x="3498055" y="4539036"/>
                <a:ext cx="5355257" cy="1415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Teager-Kaiser Energy </a:t>
                </a:r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Operator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(TKEO):</a:t>
                </a:r>
              </a:p>
              <a:p>
                <a:pPr algn="ctr"/>
                <a:endParaRPr lang="en-GB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Proportional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amplitude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to the </a:t>
                </a:r>
              </a:p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 content of the signal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65E8E71-3306-4E72-AAC2-CA70E36B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055" y="4539036"/>
                <a:ext cx="5355257" cy="1415772"/>
              </a:xfrm>
              <a:prstGeom prst="rect">
                <a:avLst/>
              </a:prstGeom>
              <a:blipFill>
                <a:blip r:embed="rId3"/>
                <a:stretch>
                  <a:fillRect t="-4310"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56CAFA4-BAC6-421F-A4A1-8D21DE62BDD8}"/>
              </a:ext>
            </a:extLst>
          </p:cNvPr>
          <p:cNvSpPr/>
          <p:nvPr/>
        </p:nvSpPr>
        <p:spPr>
          <a:xfrm>
            <a:off x="6937375" y="3384550"/>
            <a:ext cx="174626" cy="53085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90DD9035-F218-4F58-AC87-267AB04E0DB2}"/>
              </a:ext>
            </a:extLst>
          </p:cNvPr>
          <p:cNvCxnSpPr>
            <a:cxnSpLocks/>
            <a:stCxn id="16" idx="1"/>
            <a:endCxn id="15" idx="0"/>
          </p:cNvCxnSpPr>
          <p:nvPr/>
        </p:nvCxnSpPr>
        <p:spPr>
          <a:xfrm rot="10800000" flipV="1">
            <a:off x="6175685" y="3649980"/>
            <a:ext cx="761691" cy="88905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Data extraction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55842EA-3093-48B8-A18F-31416CF82CC6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FC456207-877B-4BF4-8F2C-78EB6796083F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42906C83-77D9-4363-89EB-D5D67A357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518E2C82-6A40-4D8C-A116-F25A2C2113E8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476092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time (s)</a:t>
                </a:r>
                <a:endParaRPr lang="en-GB" sz="1200" dirty="0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2BCA6751-6E20-46D6-9657-6168E78472F1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C376C2D8-DA0E-4794-8B08-E95CC79EFC9A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5C07933A-9BDB-4A02-8389-13ADF82ABB33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4FE2B27E-7E49-45A1-9FA8-A07B6AE6B717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68" name="Rectangle : coins arrondis 67">
              <a:extLst>
                <a:ext uri="{FF2B5EF4-FFF2-40B4-BE49-F238E27FC236}">
                  <a16:creationId xmlns:a16="http://schemas.microsoft.com/office/drawing/2014/main" id="{A9511EDC-4E1F-4CA4-9E39-9A8F0216CEEB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stylohyoid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70B791EB-F6BD-4F92-8CFD-791D9C0F6FDE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Posterior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digastric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2B87215-780D-40E0-8CB7-42F5531A9348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Submandibular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B7E20B54-92F7-418E-A67A-EAC17B723EE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Swalloing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sound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EDFE148A-CAA1-4764-95C7-0047401DF988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6A918040-FFCC-427C-884F-0E5FF26BF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049EB2-3FCF-41A1-B7FA-9683C6D002A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28CDCA62-38E0-4BA5-B743-B179C50E0301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68D29FE-AA3E-427E-ABF0-7D9D186C793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EFC41CF8-CCFB-4F0E-A2C7-239ABE3E1058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7C135F3-5B6E-4B37-86EF-EC83CAD73485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D0E7E06B-7AC3-497F-BD3C-91B35528F7F5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409AF74-BE82-4D3E-B2D4-5BFC9EF40A98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86B84996-62E1-4C09-B68D-2810FC3B92D7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E98F99-A3B6-4E27-A13F-C84D0A53A22F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A950DD2E-A886-4A8B-972F-B4D66CF1A3B5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F0A407F-EDCA-4942-8C89-0136E2D935A8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9DA99C82-D5F5-456C-80F0-7D9C4558E4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2626C88-C653-4F49-A2EA-BF7DCEF42B6B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92626C88-C653-4F49-A2EA-BF7DCEF42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661A13C-E5E4-4E26-8CA6-072F4ADE0E39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661A13C-E5E4-4E26-8CA6-072F4ADE0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0793C563-5A87-490C-81FD-C6404B6246DB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0793C563-5A87-490C-81FD-C6404B624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94BF54FA-6A9E-43D2-B0C8-A6E4C107CE66}"/>
              </a:ext>
            </a:extLst>
          </p:cNvPr>
          <p:cNvSpPr/>
          <p:nvPr/>
        </p:nvSpPr>
        <p:spPr>
          <a:xfrm>
            <a:off x="8060326" y="1122980"/>
            <a:ext cx="2493676" cy="2274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3D0ADCB9-6D2E-40EA-9FC1-486B39F0AFB7}"/>
              </a:ext>
            </a:extLst>
          </p:cNvPr>
          <p:cNvCxnSpPr>
            <a:cxnSpLocks/>
          </p:cNvCxnSpPr>
          <p:nvPr/>
        </p:nvCxnSpPr>
        <p:spPr>
          <a:xfrm>
            <a:off x="8162436" y="1240271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A0145683-7208-4D61-B3B7-DAF2AB52226B}"/>
              </a:ext>
            </a:extLst>
          </p:cNvPr>
          <p:cNvSpPr txBox="1"/>
          <p:nvPr/>
        </p:nvSpPr>
        <p:spPr>
          <a:xfrm>
            <a:off x="8410236" y="1142858"/>
            <a:ext cx="67374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beginning</a:t>
            </a:r>
            <a:endParaRPr lang="en-GB" sz="1200" dirty="0"/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EFDBBA3D-BA80-4691-8F02-03DA741B7B4C}"/>
              </a:ext>
            </a:extLst>
          </p:cNvPr>
          <p:cNvCxnSpPr>
            <a:cxnSpLocks/>
          </p:cNvCxnSpPr>
          <p:nvPr/>
        </p:nvCxnSpPr>
        <p:spPr>
          <a:xfrm>
            <a:off x="9236527" y="125087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F20F368D-AA19-422B-ADD3-000C58C88080}"/>
              </a:ext>
            </a:extLst>
          </p:cNvPr>
          <p:cNvSpPr txBox="1"/>
          <p:nvPr/>
        </p:nvSpPr>
        <p:spPr>
          <a:xfrm>
            <a:off x="9499699" y="1142858"/>
            <a:ext cx="9720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Detection</a:t>
            </a:r>
            <a:r>
              <a:rPr lang="fr-FR" sz="1200" dirty="0"/>
              <a:t> </a:t>
            </a:r>
            <a:r>
              <a:rPr lang="fr-FR" sz="1200" dirty="0" err="1"/>
              <a:t>limit</a:t>
            </a:r>
            <a:endParaRPr lang="en-GB" sz="1200" dirty="0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270C1EC1-68B3-45A3-8337-0E7C3DABB4A6}"/>
              </a:ext>
            </a:extLst>
          </p:cNvPr>
          <p:cNvSpPr/>
          <p:nvPr/>
        </p:nvSpPr>
        <p:spPr>
          <a:xfrm>
            <a:off x="8064136" y="1137583"/>
            <a:ext cx="2479040" cy="195217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810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e 73">
            <a:extLst>
              <a:ext uri="{FF2B5EF4-FFF2-40B4-BE49-F238E27FC236}">
                <a16:creationId xmlns:a16="http://schemas.microsoft.com/office/drawing/2014/main" id="{BC3C52A0-1952-49F4-8B7B-34A4A243E1A3}"/>
              </a:ext>
            </a:extLst>
          </p:cNvPr>
          <p:cNvGrpSpPr/>
          <p:nvPr/>
        </p:nvGrpSpPr>
        <p:grpSpPr>
          <a:xfrm>
            <a:off x="6931462" y="4589846"/>
            <a:ext cx="4239357" cy="1356868"/>
            <a:chOff x="6931462" y="4396806"/>
            <a:chExt cx="4239357" cy="1356868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3625453-FAD9-49CE-BBA5-686429A9B4E5}"/>
                </a:ext>
              </a:extLst>
            </p:cNvPr>
            <p:cNvGrpSpPr/>
            <p:nvPr/>
          </p:nvGrpSpPr>
          <p:grpSpPr>
            <a:xfrm>
              <a:off x="6931462" y="4649592"/>
              <a:ext cx="4239357" cy="1104082"/>
              <a:chOff x="6931462" y="4815356"/>
              <a:chExt cx="4239357" cy="1104082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3768E10-A336-4FB3-8D7A-507514010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87236" y="4815356"/>
                <a:ext cx="4183583" cy="1075392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0014B1-EA0E-428A-A4F3-E7F38417F5CA}"/>
                  </a:ext>
                </a:extLst>
              </p:cNvPr>
              <p:cNvSpPr txBox="1"/>
              <p:nvPr/>
            </p:nvSpPr>
            <p:spPr>
              <a:xfrm>
                <a:off x="8858055" y="5734772"/>
                <a:ext cx="724160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DAF1461-502C-49E6-9371-C9FC22297176}"/>
                  </a:ext>
                </a:extLst>
              </p:cNvPr>
              <p:cNvSpPr txBox="1"/>
              <p:nvPr/>
            </p:nvSpPr>
            <p:spPr>
              <a:xfrm rot="16200000">
                <a:off x="6765052" y="5130246"/>
                <a:ext cx="517486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 err="1"/>
                  <a:t>mV</a:t>
                </a:r>
                <a:r>
                  <a:rPr lang="fr-FR" sz="800" dirty="0" err="1"/>
                  <a:t>RMS</a:t>
                </a:r>
                <a:endParaRPr lang="en-GB" sz="1200" dirty="0"/>
              </a:p>
            </p:txBody>
          </p:sp>
        </p:grp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2FB5C903-DE24-4C89-B76A-B196D5801515}"/>
                </a:ext>
              </a:extLst>
            </p:cNvPr>
            <p:cNvSpPr/>
            <p:nvPr/>
          </p:nvSpPr>
          <p:spPr>
            <a:xfrm>
              <a:off x="7891027" y="4396806"/>
              <a:ext cx="2376000" cy="19521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dirty="0">
                  <a:solidFill>
                    <a:srgbClr val="16223A"/>
                  </a:solidFill>
                </a:rPr>
                <a:t>RMS amplitude: </a:t>
              </a:r>
              <a:r>
                <a:rPr lang="fr-FR" sz="1050" dirty="0" err="1">
                  <a:solidFill>
                    <a:srgbClr val="16223A"/>
                  </a:solidFill>
                </a:rPr>
                <a:t>posterior</a:t>
              </a:r>
              <a:r>
                <a:rPr lang="fr-FR" sz="1050" dirty="0">
                  <a:solidFill>
                    <a:srgbClr val="16223A"/>
                  </a:solidFill>
                </a:rPr>
                <a:t> </a:t>
              </a:r>
              <a:r>
                <a:rPr lang="fr-FR" sz="1050" dirty="0" err="1">
                  <a:solidFill>
                    <a:srgbClr val="16223A"/>
                  </a:solidFill>
                </a:rPr>
                <a:t>digastric</a:t>
              </a:r>
              <a:endParaRPr lang="en-GB" sz="105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Data extraction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F14B455E-2F42-4468-830A-EC492A0D4FB1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7C298DB-5D57-4492-8F25-D2CD354BE203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F478BAD-6B8C-4E07-A252-D44AF1E6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91C534C-6EE1-4F9F-B1D6-816F3A3A4B4D}"/>
                </a:ext>
              </a:extLst>
            </p:cNvPr>
            <p:cNvSpPr txBox="1"/>
            <p:nvPr/>
          </p:nvSpPr>
          <p:spPr>
            <a:xfrm>
              <a:off x="9051387" y="4030268"/>
              <a:ext cx="47609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time (s)</a:t>
              </a:r>
              <a:endParaRPr lang="en-GB" sz="120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3123999-46D8-4747-B96C-F280CEAE09FE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7B00CB-24C5-42CF-A7EC-D0B63D715849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A58C299-1639-4683-8391-34887E6DCF5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9D97FB3-4EF9-4236-8327-BDC63BDB8DB6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C6713AB-7A07-4C8B-9B37-43D9FFE55C1F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4B388AE-4417-4F99-9504-581CDF9A34FE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113B53C-EF21-4E5C-9C1A-07F6503C4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64C4E02-6EE1-4DD7-BA9C-8613D79D6A4F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476092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time (s)</a:t>
                </a:r>
                <a:endParaRPr lang="en-GB" sz="12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17B732F-AD44-4E8C-BC4A-580FEF3EFACE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91610AA-85F6-43BC-B78C-CB8B5BB12321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8421F1-575F-48E9-9CB0-0E9D1973620A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7B1416A-BEC4-4D42-A021-447535FADB38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C948D2F5-047D-464A-BAA4-7744D3EBA8A7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stylohyoid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ADBB770A-3107-49A4-85A1-D9CE3C121865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Posterior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digastric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C17E400-C892-474D-9773-0F1A316E5DCB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Submandibular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A3109C1-D037-456A-9977-463F8478F6D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Swalloing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sound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753FE4EE-9E6B-4F16-841C-D0FDC1AA8F26}"/>
                  </a:ext>
                </a:extLst>
              </p:cNvPr>
              <p:cNvSpPr txBox="1"/>
              <p:nvPr/>
            </p:nvSpPr>
            <p:spPr>
              <a:xfrm>
                <a:off x="1093195" y="5004323"/>
                <a:ext cx="41115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rgbClr val="16223A"/>
                    </a:solidFill>
                  </a:rPr>
                  <a:t>RMS value </a:t>
                </a:r>
                <a:r>
                  <a:rPr lang="fr-FR" sz="1400" dirty="0">
                    <a:solidFill>
                      <a:srgbClr val="16223A"/>
                    </a:solidFill>
                  </a:rPr>
                  <a:t>of the </a:t>
                </a:r>
                <a:r>
                  <a:rPr lang="fr-FR" sz="1400" dirty="0" err="1">
                    <a:solidFill>
                      <a:srgbClr val="16223A"/>
                    </a:solidFill>
                  </a:rPr>
                  <a:t>samples</a:t>
                </a:r>
                <a:r>
                  <a:rPr lang="fr-FR" sz="1400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dirty="0" err="1">
                    <a:solidFill>
                      <a:srgbClr val="16223A"/>
                    </a:solidFill>
                  </a:rPr>
                  <a:t>contained</a:t>
                </a:r>
                <a:endParaRPr lang="fr-FR" sz="1400" dirty="0">
                  <a:solidFill>
                    <a:srgbClr val="16223A"/>
                  </a:solidFill>
                </a:endParaRP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in a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16223A"/>
                        </a:solidFill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fr-FR" sz="1400" b="1" i="1" smtClean="0">
                        <a:solidFill>
                          <a:srgbClr val="16223A"/>
                        </a:solidFill>
                        <a:latin typeface="Cambria Math" panose="02040503050406030204" pitchFamily="18" charset="0"/>
                      </a:rPr>
                      <m:t>𝒎𝒔</m:t>
                    </m:r>
                  </m:oMath>
                </a14:m>
                <a:r>
                  <a:rPr lang="fr-FR" sz="1400" b="1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b="1" dirty="0" err="1">
                    <a:solidFill>
                      <a:srgbClr val="16223A"/>
                    </a:solidFill>
                  </a:rPr>
                  <a:t>sliding</a:t>
                </a:r>
                <a:r>
                  <a:rPr lang="fr-FR" sz="1400" b="1" dirty="0">
                    <a:solidFill>
                      <a:srgbClr val="16223A"/>
                    </a:solidFill>
                  </a:rPr>
                  <a:t> </a:t>
                </a:r>
                <a:r>
                  <a:rPr lang="fr-FR" sz="1400" b="1" dirty="0" err="1">
                    <a:solidFill>
                      <a:srgbClr val="16223A"/>
                    </a:solidFill>
                  </a:rPr>
                  <a:t>window</a:t>
                </a:r>
                <a:endParaRPr lang="fr-FR" sz="1400" b="1" dirty="0">
                  <a:solidFill>
                    <a:srgbClr val="16223A"/>
                  </a:solidFill>
                </a:endParaRPr>
              </a:p>
            </p:txBody>
          </p:sp>
        </mc:Choice>
        <mc:Fallback xmlns="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753FE4EE-9E6B-4F16-841C-D0FDC1AA8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5" y="5004323"/>
                <a:ext cx="4111567" cy="430887"/>
              </a:xfrm>
              <a:prstGeom prst="rect">
                <a:avLst/>
              </a:prstGeom>
              <a:blipFill>
                <a:blip r:embed="rId6"/>
                <a:stretch>
                  <a:fillRect t="-12676" b="-23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3BBEB4EC-031D-4AD6-A4E4-0348B24C04E5}"/>
              </a:ext>
            </a:extLst>
          </p:cNvPr>
          <p:cNvCxnSpPr>
            <a:cxnSpLocks/>
          </p:cNvCxnSpPr>
          <p:nvPr/>
        </p:nvCxnSpPr>
        <p:spPr>
          <a:xfrm>
            <a:off x="5384800" y="5277105"/>
            <a:ext cx="11129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82ECD17-2CC6-4C7E-912D-D60335A1549B}"/>
              </a:ext>
            </a:extLst>
          </p:cNvPr>
          <p:cNvCxnSpPr>
            <a:cxnSpLocks/>
          </p:cNvCxnSpPr>
          <p:nvPr/>
        </p:nvCxnSpPr>
        <p:spPr>
          <a:xfrm flipH="1">
            <a:off x="9108818" y="4845311"/>
            <a:ext cx="0" cy="77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08854B5-981A-4322-ACD5-072811374316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8D5ACB31-A428-4FB1-A366-8457DE83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70ABAB-5342-4947-B17C-A42FB25EC1F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B5BFBE29-7427-4D77-9D47-174EF555FE8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9F9D781-08E9-4FBE-A87F-0A0CF2BE3E1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29F4695-9117-4B25-BE0C-26887F545F07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1776518-20D5-4ED7-A5FE-6DF041697986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8878C373-0DA6-4A8D-9128-73668FA0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421E6D6-FAB4-47DF-8DBB-DE757C301275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933A5198-E120-4BAE-B4CE-12F355EDE6DD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7050B2-394F-4A4E-A462-6DE9A8129D5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39A15B4F-C83B-406A-80C0-7E1A3FF6AAED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D01761-19E7-43E7-A30A-A2499724D372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A9BD6D84-F085-45A1-8F5D-93382978DC6E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D84749D-84B8-4AB1-9119-0FA4CD745F91}"/>
              </a:ext>
            </a:extLst>
          </p:cNvPr>
          <p:cNvCxnSpPr>
            <a:cxnSpLocks/>
          </p:cNvCxnSpPr>
          <p:nvPr/>
        </p:nvCxnSpPr>
        <p:spPr>
          <a:xfrm>
            <a:off x="9201736" y="483843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9610C65-6482-406D-B714-342AF81591C3}"/>
              </a:ext>
            </a:extLst>
          </p:cNvPr>
          <p:cNvCxnSpPr>
            <a:cxnSpLocks/>
          </p:cNvCxnSpPr>
          <p:nvPr/>
        </p:nvCxnSpPr>
        <p:spPr>
          <a:xfrm>
            <a:off x="8781832" y="483969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/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/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/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1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2CCAF212-F7EB-4DF7-8500-54FB9235FDB2}"/>
              </a:ext>
            </a:extLst>
          </p:cNvPr>
          <p:cNvSpPr/>
          <p:nvPr/>
        </p:nvSpPr>
        <p:spPr>
          <a:xfrm>
            <a:off x="8060326" y="1122980"/>
            <a:ext cx="2493676" cy="2274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27E558B9-2221-469B-B38B-A11DE39F1513}"/>
              </a:ext>
            </a:extLst>
          </p:cNvPr>
          <p:cNvCxnSpPr>
            <a:cxnSpLocks/>
          </p:cNvCxnSpPr>
          <p:nvPr/>
        </p:nvCxnSpPr>
        <p:spPr>
          <a:xfrm>
            <a:off x="8162436" y="1240271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79BC5A33-039F-4010-8AF2-C9FC98BA90F0}"/>
              </a:ext>
            </a:extLst>
          </p:cNvPr>
          <p:cNvSpPr txBox="1"/>
          <p:nvPr/>
        </p:nvSpPr>
        <p:spPr>
          <a:xfrm>
            <a:off x="8410236" y="1142858"/>
            <a:ext cx="67374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beginning</a:t>
            </a:r>
            <a:endParaRPr lang="en-GB" sz="1200" dirty="0"/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0D7C730-1EC2-498A-B653-C8FD5C78771F}"/>
              </a:ext>
            </a:extLst>
          </p:cNvPr>
          <p:cNvCxnSpPr>
            <a:cxnSpLocks/>
          </p:cNvCxnSpPr>
          <p:nvPr/>
        </p:nvCxnSpPr>
        <p:spPr>
          <a:xfrm>
            <a:off x="9236527" y="125087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9BCBCB0D-B021-415A-A3E6-B2328C4C2B86}"/>
              </a:ext>
            </a:extLst>
          </p:cNvPr>
          <p:cNvSpPr txBox="1"/>
          <p:nvPr/>
        </p:nvSpPr>
        <p:spPr>
          <a:xfrm>
            <a:off x="9499699" y="1142858"/>
            <a:ext cx="9720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Detection</a:t>
            </a:r>
            <a:r>
              <a:rPr lang="fr-FR" sz="1200" dirty="0"/>
              <a:t> </a:t>
            </a:r>
            <a:r>
              <a:rPr lang="fr-FR" sz="1200" dirty="0" err="1"/>
              <a:t>limit</a:t>
            </a:r>
            <a:endParaRPr lang="en-GB" sz="1200" dirty="0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BC5D13A6-6FDE-4BC7-BF26-3CCB18D86FBF}"/>
              </a:ext>
            </a:extLst>
          </p:cNvPr>
          <p:cNvSpPr/>
          <p:nvPr/>
        </p:nvSpPr>
        <p:spPr>
          <a:xfrm>
            <a:off x="8064136" y="1137583"/>
            <a:ext cx="2479040" cy="195217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8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e 73">
            <a:extLst>
              <a:ext uri="{FF2B5EF4-FFF2-40B4-BE49-F238E27FC236}">
                <a16:creationId xmlns:a16="http://schemas.microsoft.com/office/drawing/2014/main" id="{BC3C52A0-1952-49F4-8B7B-34A4A243E1A3}"/>
              </a:ext>
            </a:extLst>
          </p:cNvPr>
          <p:cNvGrpSpPr/>
          <p:nvPr/>
        </p:nvGrpSpPr>
        <p:grpSpPr>
          <a:xfrm>
            <a:off x="6931462" y="4589846"/>
            <a:ext cx="4239357" cy="1356868"/>
            <a:chOff x="6931462" y="4396806"/>
            <a:chExt cx="4239357" cy="1356868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3625453-FAD9-49CE-BBA5-686429A9B4E5}"/>
                </a:ext>
              </a:extLst>
            </p:cNvPr>
            <p:cNvGrpSpPr/>
            <p:nvPr/>
          </p:nvGrpSpPr>
          <p:grpSpPr>
            <a:xfrm>
              <a:off x="6931462" y="4649592"/>
              <a:ext cx="4239357" cy="1104082"/>
              <a:chOff x="6931462" y="4815356"/>
              <a:chExt cx="4239357" cy="1104082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3768E10-A336-4FB3-8D7A-507514010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87236" y="4815356"/>
                <a:ext cx="4183583" cy="1075392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0014B1-EA0E-428A-A4F3-E7F38417F5CA}"/>
                  </a:ext>
                </a:extLst>
              </p:cNvPr>
              <p:cNvSpPr txBox="1"/>
              <p:nvPr/>
            </p:nvSpPr>
            <p:spPr>
              <a:xfrm>
                <a:off x="8858055" y="5734772"/>
                <a:ext cx="724160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DAF1461-502C-49E6-9371-C9FC22297176}"/>
                  </a:ext>
                </a:extLst>
              </p:cNvPr>
              <p:cNvSpPr txBox="1"/>
              <p:nvPr/>
            </p:nvSpPr>
            <p:spPr>
              <a:xfrm rot="16200000">
                <a:off x="6765052" y="5130246"/>
                <a:ext cx="517486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 err="1"/>
                  <a:t>mV</a:t>
                </a:r>
                <a:r>
                  <a:rPr lang="fr-FR" sz="800" dirty="0" err="1"/>
                  <a:t>RMS</a:t>
                </a:r>
                <a:endParaRPr lang="en-GB" sz="1200" dirty="0"/>
              </a:p>
            </p:txBody>
          </p:sp>
        </p:grp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2FB5C903-DE24-4C89-B76A-B196D5801515}"/>
                </a:ext>
              </a:extLst>
            </p:cNvPr>
            <p:cNvSpPr/>
            <p:nvPr/>
          </p:nvSpPr>
          <p:spPr>
            <a:xfrm>
              <a:off x="7891027" y="4396806"/>
              <a:ext cx="2376000" cy="19521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dirty="0">
                  <a:solidFill>
                    <a:srgbClr val="16223A"/>
                  </a:solidFill>
                </a:rPr>
                <a:t>RMS amplitude: </a:t>
              </a:r>
              <a:r>
                <a:rPr lang="fr-FR" sz="1050" dirty="0" err="1">
                  <a:solidFill>
                    <a:srgbClr val="16223A"/>
                  </a:solidFill>
                </a:rPr>
                <a:t>posterior</a:t>
              </a:r>
              <a:r>
                <a:rPr lang="fr-FR" sz="1050" dirty="0">
                  <a:solidFill>
                    <a:srgbClr val="16223A"/>
                  </a:solidFill>
                </a:rPr>
                <a:t> </a:t>
              </a:r>
              <a:r>
                <a:rPr lang="fr-FR" sz="1050" dirty="0" err="1">
                  <a:solidFill>
                    <a:srgbClr val="16223A"/>
                  </a:solidFill>
                </a:rPr>
                <a:t>digastric</a:t>
              </a:r>
              <a:endParaRPr lang="en-GB" sz="105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Data extraction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F14B455E-2F42-4468-830A-EC492A0D4FB1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7C298DB-5D57-4492-8F25-D2CD354BE203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F478BAD-6B8C-4E07-A252-D44AF1E6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91C534C-6EE1-4F9F-B1D6-816F3A3A4B4D}"/>
                </a:ext>
              </a:extLst>
            </p:cNvPr>
            <p:cNvSpPr txBox="1"/>
            <p:nvPr/>
          </p:nvSpPr>
          <p:spPr>
            <a:xfrm>
              <a:off x="9051387" y="4030268"/>
              <a:ext cx="47609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time (s)</a:t>
              </a:r>
              <a:endParaRPr lang="en-GB" sz="120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3123999-46D8-4747-B96C-F280CEAE09FE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7B00CB-24C5-42CF-A7EC-D0B63D715849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A58C299-1639-4683-8391-34887E6DCF5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9D97FB3-4EF9-4236-8327-BDC63BDB8DB6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C6713AB-7A07-4C8B-9B37-43D9FFE55C1F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4B388AE-4417-4F99-9504-581CDF9A34FE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113B53C-EF21-4E5C-9C1A-07F6503C4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64C4E02-6EE1-4DD7-BA9C-8613D79D6A4F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476092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time (s)</a:t>
                </a:r>
                <a:endParaRPr lang="en-GB" sz="12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17B732F-AD44-4E8C-BC4A-580FEF3EFACE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91610AA-85F6-43BC-B78C-CB8B5BB12321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8421F1-575F-48E9-9CB0-0E9D1973620A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7B1416A-BEC4-4D42-A021-447535FADB38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C948D2F5-047D-464A-BAA4-7744D3EBA8A7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stylohyoid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ADBB770A-3107-49A4-85A1-D9CE3C121865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Posterior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digastric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C17E400-C892-474D-9773-0F1A316E5DCB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Submandibular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A3109C1-D037-456A-9977-463F8478F6D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Swalloing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sound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3BBEB4EC-031D-4AD6-A4E4-0348B24C04E5}"/>
              </a:ext>
            </a:extLst>
          </p:cNvPr>
          <p:cNvCxnSpPr>
            <a:cxnSpLocks/>
          </p:cNvCxnSpPr>
          <p:nvPr/>
        </p:nvCxnSpPr>
        <p:spPr>
          <a:xfrm>
            <a:off x="5384800" y="5277105"/>
            <a:ext cx="11129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82ECD17-2CC6-4C7E-912D-D60335A1549B}"/>
              </a:ext>
            </a:extLst>
          </p:cNvPr>
          <p:cNvCxnSpPr>
            <a:cxnSpLocks/>
          </p:cNvCxnSpPr>
          <p:nvPr/>
        </p:nvCxnSpPr>
        <p:spPr>
          <a:xfrm flipH="1">
            <a:off x="9108818" y="4845311"/>
            <a:ext cx="0" cy="77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08854B5-981A-4322-ACD5-072811374316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8D5ACB31-A428-4FB1-A366-8457DE83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70ABAB-5342-4947-B17C-A42FB25EC1F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B5BFBE29-7427-4D77-9D47-174EF555FE8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9F9D781-08E9-4FBE-A87F-0A0CF2BE3E1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29F4695-9117-4B25-BE0C-26887F545F07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1776518-20D5-4ED7-A5FE-6DF041697986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8878C373-0DA6-4A8D-9128-73668FA0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421E6D6-FAB4-47DF-8DBB-DE757C301275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933A5198-E120-4BAE-B4CE-12F355EDE6DD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7050B2-394F-4A4E-A462-6DE9A8129D5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39A15B4F-C83B-406A-80C0-7E1A3FF6AAED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D01761-19E7-43E7-A30A-A2499724D372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A9BD6D84-F085-45A1-8F5D-93382978DC6E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D84749D-84B8-4AB1-9119-0FA4CD745F91}"/>
              </a:ext>
            </a:extLst>
          </p:cNvPr>
          <p:cNvCxnSpPr>
            <a:cxnSpLocks/>
          </p:cNvCxnSpPr>
          <p:nvPr/>
        </p:nvCxnSpPr>
        <p:spPr>
          <a:xfrm>
            <a:off x="9201736" y="483843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9610C65-6482-406D-B714-342AF81591C3}"/>
              </a:ext>
            </a:extLst>
          </p:cNvPr>
          <p:cNvCxnSpPr>
            <a:cxnSpLocks/>
          </p:cNvCxnSpPr>
          <p:nvPr/>
        </p:nvCxnSpPr>
        <p:spPr>
          <a:xfrm>
            <a:off x="8781832" y="483969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B539DA-E133-4836-9FC2-FBF88F7037A9}"/>
              </a:ext>
            </a:extLst>
          </p:cNvPr>
          <p:cNvGrpSpPr/>
          <p:nvPr/>
        </p:nvGrpSpPr>
        <p:grpSpPr>
          <a:xfrm>
            <a:off x="2382717" y="4603276"/>
            <a:ext cx="2008236" cy="1054163"/>
            <a:chOff x="5120050" y="3986809"/>
            <a:chExt cx="2008236" cy="1054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3B9D137C-1ACD-485E-92CC-6ACE63E688D2}"/>
                    </a:ext>
                  </a:extLst>
                </p:cNvPr>
                <p:cNvSpPr txBox="1"/>
                <p:nvPr/>
              </p:nvSpPr>
              <p:spPr>
                <a:xfrm>
                  <a:off x="5124550" y="3986809"/>
                  <a:ext cx="2003736" cy="6313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𝑚𝑑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3B9D137C-1ACD-485E-92CC-6ACE63E68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550" y="3986809"/>
                  <a:ext cx="2003736" cy="63132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9F37ACCB-4E89-41C0-8E12-A5FBD9A6FD70}"/>
                    </a:ext>
                  </a:extLst>
                </p:cNvPr>
                <p:cNvSpPr txBox="1"/>
                <p:nvPr/>
              </p:nvSpPr>
              <p:spPr>
                <a:xfrm>
                  <a:off x="5120050" y="4805330"/>
                  <a:ext cx="1684458" cy="2356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𝑅𝑀𝑆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𝑚𝑑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GB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9F37ACCB-4E89-41C0-8E12-A5FBD9A6F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0050" y="4805330"/>
                  <a:ext cx="1684458" cy="235642"/>
                </a:xfrm>
                <a:prstGeom prst="rect">
                  <a:avLst/>
                </a:prstGeom>
                <a:blipFill>
                  <a:blip r:embed="rId8"/>
                  <a:stretch>
                    <a:fillRect l="-362" t="-20513" r="-2899" b="-384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/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/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/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1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2CCAF212-F7EB-4DF7-8500-54FB9235FDB2}"/>
              </a:ext>
            </a:extLst>
          </p:cNvPr>
          <p:cNvSpPr/>
          <p:nvPr/>
        </p:nvSpPr>
        <p:spPr>
          <a:xfrm>
            <a:off x="8060326" y="1122980"/>
            <a:ext cx="2493676" cy="2274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27E558B9-2221-469B-B38B-A11DE39F1513}"/>
              </a:ext>
            </a:extLst>
          </p:cNvPr>
          <p:cNvCxnSpPr>
            <a:cxnSpLocks/>
          </p:cNvCxnSpPr>
          <p:nvPr/>
        </p:nvCxnSpPr>
        <p:spPr>
          <a:xfrm>
            <a:off x="8162436" y="1240271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79BC5A33-039F-4010-8AF2-C9FC98BA90F0}"/>
              </a:ext>
            </a:extLst>
          </p:cNvPr>
          <p:cNvSpPr txBox="1"/>
          <p:nvPr/>
        </p:nvSpPr>
        <p:spPr>
          <a:xfrm>
            <a:off x="8410236" y="1142858"/>
            <a:ext cx="67374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beginning</a:t>
            </a:r>
            <a:endParaRPr lang="en-GB" sz="1200" dirty="0"/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0D7C730-1EC2-498A-B653-C8FD5C78771F}"/>
              </a:ext>
            </a:extLst>
          </p:cNvPr>
          <p:cNvCxnSpPr>
            <a:cxnSpLocks/>
          </p:cNvCxnSpPr>
          <p:nvPr/>
        </p:nvCxnSpPr>
        <p:spPr>
          <a:xfrm>
            <a:off x="9236527" y="125087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9BCBCB0D-B021-415A-A3E6-B2328C4C2B86}"/>
              </a:ext>
            </a:extLst>
          </p:cNvPr>
          <p:cNvSpPr txBox="1"/>
          <p:nvPr/>
        </p:nvSpPr>
        <p:spPr>
          <a:xfrm>
            <a:off x="9499699" y="1142858"/>
            <a:ext cx="9720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Detection</a:t>
            </a:r>
            <a:r>
              <a:rPr lang="fr-FR" sz="1200" dirty="0"/>
              <a:t> </a:t>
            </a:r>
            <a:r>
              <a:rPr lang="fr-FR" sz="1200" dirty="0" err="1"/>
              <a:t>limit</a:t>
            </a:r>
            <a:endParaRPr lang="en-GB" sz="1200" dirty="0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BC5D13A6-6FDE-4BC7-BF26-3CCB18D86FBF}"/>
              </a:ext>
            </a:extLst>
          </p:cNvPr>
          <p:cNvSpPr/>
          <p:nvPr/>
        </p:nvSpPr>
        <p:spPr>
          <a:xfrm>
            <a:off x="8064136" y="1137583"/>
            <a:ext cx="2479040" cy="195217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08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DCD1C7AE-BEF1-45B1-AD00-A33C1BAC7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44054" r="73420" b="1"/>
          <a:stretch/>
        </p:blipFill>
        <p:spPr>
          <a:xfrm>
            <a:off x="7006627" y="1634034"/>
            <a:ext cx="2705120" cy="3001164"/>
          </a:xfrm>
          <a:prstGeom prst="rect">
            <a:avLst/>
          </a:prstGeom>
        </p:spPr>
      </p:pic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2DE04F87-3CB2-408F-B63A-7840F5B656E7}"/>
              </a:ext>
            </a:extLst>
          </p:cNvPr>
          <p:cNvSpPr/>
          <p:nvPr/>
        </p:nvSpPr>
        <p:spPr>
          <a:xfrm>
            <a:off x="7474053" y="3685648"/>
            <a:ext cx="357376" cy="936850"/>
          </a:xfrm>
          <a:custGeom>
            <a:avLst/>
            <a:gdLst>
              <a:gd name="connsiteX0" fmla="*/ 53873 w 346082"/>
              <a:gd name="connsiteY0" fmla="*/ 1084425 h 1089749"/>
              <a:gd name="connsiteX1" fmla="*/ 1486 w 346082"/>
              <a:gd name="connsiteY1" fmla="*/ 1072519 h 1089749"/>
              <a:gd name="connsiteX2" fmla="*/ 25298 w 346082"/>
              <a:gd name="connsiteY2" fmla="*/ 941550 h 1089749"/>
              <a:gd name="connsiteX3" fmla="*/ 134836 w 346082"/>
              <a:gd name="connsiteY3" fmla="*/ 379575 h 1089749"/>
              <a:gd name="connsiteX4" fmla="*/ 194367 w 346082"/>
              <a:gd name="connsiteY4" fmla="*/ 43819 h 1089749"/>
              <a:gd name="connsiteX5" fmla="*/ 227705 w 346082"/>
              <a:gd name="connsiteY5" fmla="*/ 3338 h 1089749"/>
              <a:gd name="connsiteX6" fmla="*/ 339623 w 346082"/>
              <a:gd name="connsiteY6" fmla="*/ 12863 h 1089749"/>
              <a:gd name="connsiteX7" fmla="*/ 327717 w 346082"/>
              <a:gd name="connsiteY7" fmla="*/ 96206 h 1089749"/>
              <a:gd name="connsiteX8" fmla="*/ 287236 w 346082"/>
              <a:gd name="connsiteY8" fmla="*/ 210506 h 1089749"/>
              <a:gd name="connsiteX9" fmla="*/ 232467 w 346082"/>
              <a:gd name="connsiteY9" fmla="*/ 436725 h 1089749"/>
              <a:gd name="connsiteX10" fmla="*/ 230086 w 346082"/>
              <a:gd name="connsiteY10" fmla="*/ 539119 h 1089749"/>
              <a:gd name="connsiteX11" fmla="*/ 163411 w 346082"/>
              <a:gd name="connsiteY11" fmla="*/ 743906 h 1089749"/>
              <a:gd name="connsiteX12" fmla="*/ 101498 w 346082"/>
              <a:gd name="connsiteY12" fmla="*/ 1036800 h 1089749"/>
              <a:gd name="connsiteX13" fmla="*/ 53873 w 346082"/>
              <a:gd name="connsiteY13" fmla="*/ 1084425 h 108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6082" h="1089749">
                <a:moveTo>
                  <a:pt x="53873" y="1084425"/>
                </a:moveTo>
                <a:cubicBezTo>
                  <a:pt x="37204" y="1090378"/>
                  <a:pt x="6248" y="1096331"/>
                  <a:pt x="1486" y="1072519"/>
                </a:cubicBezTo>
                <a:cubicBezTo>
                  <a:pt x="-3276" y="1048707"/>
                  <a:pt x="3073" y="1057041"/>
                  <a:pt x="25298" y="941550"/>
                </a:cubicBezTo>
                <a:cubicBezTo>
                  <a:pt x="47523" y="826059"/>
                  <a:pt x="106658" y="529197"/>
                  <a:pt x="134836" y="379575"/>
                </a:cubicBezTo>
                <a:cubicBezTo>
                  <a:pt x="163014" y="229953"/>
                  <a:pt x="178889" y="106525"/>
                  <a:pt x="194367" y="43819"/>
                </a:cubicBezTo>
                <a:cubicBezTo>
                  <a:pt x="209845" y="-18887"/>
                  <a:pt x="203496" y="8497"/>
                  <a:pt x="227705" y="3338"/>
                </a:cubicBezTo>
                <a:cubicBezTo>
                  <a:pt x="251914" y="-1821"/>
                  <a:pt x="322954" y="-2615"/>
                  <a:pt x="339623" y="12863"/>
                </a:cubicBezTo>
                <a:cubicBezTo>
                  <a:pt x="356292" y="28341"/>
                  <a:pt x="336448" y="63266"/>
                  <a:pt x="327717" y="96206"/>
                </a:cubicBezTo>
                <a:cubicBezTo>
                  <a:pt x="318986" y="129146"/>
                  <a:pt x="303111" y="153753"/>
                  <a:pt x="287236" y="210506"/>
                </a:cubicBezTo>
                <a:cubicBezTo>
                  <a:pt x="271361" y="267259"/>
                  <a:pt x="241992" y="381956"/>
                  <a:pt x="232467" y="436725"/>
                </a:cubicBezTo>
                <a:cubicBezTo>
                  <a:pt x="222942" y="491494"/>
                  <a:pt x="241595" y="487922"/>
                  <a:pt x="230086" y="539119"/>
                </a:cubicBezTo>
                <a:cubicBezTo>
                  <a:pt x="218577" y="590316"/>
                  <a:pt x="184842" y="660959"/>
                  <a:pt x="163411" y="743906"/>
                </a:cubicBezTo>
                <a:cubicBezTo>
                  <a:pt x="141980" y="826853"/>
                  <a:pt x="113801" y="979650"/>
                  <a:pt x="101498" y="1036800"/>
                </a:cubicBezTo>
                <a:cubicBezTo>
                  <a:pt x="89195" y="1093950"/>
                  <a:pt x="70542" y="1078472"/>
                  <a:pt x="53873" y="1084425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- larynx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5F62C7-36E8-43E9-9653-1838EAAF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" r="698" b="38"/>
          <a:stretch/>
        </p:blipFill>
        <p:spPr>
          <a:xfrm>
            <a:off x="2461202" y="1625675"/>
            <a:ext cx="2978069" cy="3017882"/>
          </a:xfrm>
          <a:prstGeom prst="rect">
            <a:avLst/>
          </a:prstGeom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CD2E9644-D904-46F1-8240-35D5950ED18D}"/>
              </a:ext>
            </a:extLst>
          </p:cNvPr>
          <p:cNvSpPr/>
          <p:nvPr/>
        </p:nvSpPr>
        <p:spPr>
          <a:xfrm>
            <a:off x="7720087" y="3158430"/>
            <a:ext cx="733350" cy="996642"/>
          </a:xfrm>
          <a:custGeom>
            <a:avLst/>
            <a:gdLst>
              <a:gd name="connsiteX0" fmla="*/ 229815 w 675296"/>
              <a:gd name="connsiteY0" fmla="*/ 22016 h 1063479"/>
              <a:gd name="connsiteX1" fmla="*/ 320302 w 675296"/>
              <a:gd name="connsiteY1" fmla="*/ 143460 h 1063479"/>
              <a:gd name="connsiteX2" fmla="*/ 625102 w 675296"/>
              <a:gd name="connsiteY2" fmla="*/ 238710 h 1063479"/>
              <a:gd name="connsiteX3" fmla="*/ 672727 w 675296"/>
              <a:gd name="connsiteY3" fmla="*/ 362535 h 1063479"/>
              <a:gd name="connsiteX4" fmla="*/ 601290 w 675296"/>
              <a:gd name="connsiteY4" fmla="*/ 522078 h 1063479"/>
              <a:gd name="connsiteX5" fmla="*/ 572715 w 675296"/>
              <a:gd name="connsiteY5" fmla="*/ 679241 h 1063479"/>
              <a:gd name="connsiteX6" fmla="*/ 363165 w 675296"/>
              <a:gd name="connsiteY6" fmla="*/ 1031666 h 1063479"/>
              <a:gd name="connsiteX7" fmla="*/ 246483 w 675296"/>
              <a:gd name="connsiteY7" fmla="*/ 1041191 h 1063479"/>
              <a:gd name="connsiteX8" fmla="*/ 1215 w 675296"/>
              <a:gd name="connsiteY8" fmla="*/ 981660 h 1063479"/>
              <a:gd name="connsiteX9" fmla="*/ 151233 w 675296"/>
              <a:gd name="connsiteY9" fmla="*/ 474453 h 1063479"/>
              <a:gd name="connsiteX10" fmla="*/ 129802 w 675296"/>
              <a:gd name="connsiteY10" fmla="*/ 105360 h 1063479"/>
              <a:gd name="connsiteX11" fmla="*/ 172665 w 675296"/>
              <a:gd name="connsiteY11" fmla="*/ 7728 h 1063479"/>
              <a:gd name="connsiteX12" fmla="*/ 229815 w 675296"/>
              <a:gd name="connsiteY12" fmla="*/ 22016 h 10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296" h="1063479">
                <a:moveTo>
                  <a:pt x="229815" y="22016"/>
                </a:moveTo>
                <a:cubicBezTo>
                  <a:pt x="254421" y="44638"/>
                  <a:pt x="254421" y="107344"/>
                  <a:pt x="320302" y="143460"/>
                </a:cubicBezTo>
                <a:cubicBezTo>
                  <a:pt x="386183" y="179576"/>
                  <a:pt x="566365" y="202198"/>
                  <a:pt x="625102" y="238710"/>
                </a:cubicBezTo>
                <a:cubicBezTo>
                  <a:pt x="683839" y="275222"/>
                  <a:pt x="676696" y="315307"/>
                  <a:pt x="672727" y="362535"/>
                </a:cubicBezTo>
                <a:cubicBezTo>
                  <a:pt x="668758" y="409763"/>
                  <a:pt x="617959" y="469294"/>
                  <a:pt x="601290" y="522078"/>
                </a:cubicBezTo>
                <a:cubicBezTo>
                  <a:pt x="584621" y="574862"/>
                  <a:pt x="612403" y="594310"/>
                  <a:pt x="572715" y="679241"/>
                </a:cubicBezTo>
                <a:cubicBezTo>
                  <a:pt x="533028" y="764172"/>
                  <a:pt x="417537" y="971341"/>
                  <a:pt x="363165" y="1031666"/>
                </a:cubicBezTo>
                <a:cubicBezTo>
                  <a:pt x="308793" y="1091991"/>
                  <a:pt x="306808" y="1049525"/>
                  <a:pt x="246483" y="1041191"/>
                </a:cubicBezTo>
                <a:cubicBezTo>
                  <a:pt x="186158" y="1032857"/>
                  <a:pt x="17090" y="1076116"/>
                  <a:pt x="1215" y="981660"/>
                </a:cubicBezTo>
                <a:cubicBezTo>
                  <a:pt x="-14660" y="887204"/>
                  <a:pt x="129802" y="620503"/>
                  <a:pt x="151233" y="474453"/>
                </a:cubicBezTo>
                <a:cubicBezTo>
                  <a:pt x="172664" y="328403"/>
                  <a:pt x="126230" y="183147"/>
                  <a:pt x="129802" y="105360"/>
                </a:cubicBezTo>
                <a:cubicBezTo>
                  <a:pt x="133374" y="27573"/>
                  <a:pt x="155203" y="22015"/>
                  <a:pt x="172665" y="7728"/>
                </a:cubicBezTo>
                <a:cubicBezTo>
                  <a:pt x="190127" y="-6559"/>
                  <a:pt x="205209" y="-606"/>
                  <a:pt x="229815" y="22016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D9462AAC-267D-4D8C-8610-71CFA65B36AE}"/>
              </a:ext>
            </a:extLst>
          </p:cNvPr>
          <p:cNvSpPr/>
          <p:nvPr/>
        </p:nvSpPr>
        <p:spPr>
          <a:xfrm>
            <a:off x="7892707" y="3169756"/>
            <a:ext cx="504000" cy="481592"/>
          </a:xfrm>
          <a:custGeom>
            <a:avLst/>
            <a:gdLst>
              <a:gd name="connsiteX0" fmla="*/ 1561 w 419171"/>
              <a:gd name="connsiteY0" fmla="*/ 59725 h 510769"/>
              <a:gd name="connsiteX1" fmla="*/ 13467 w 419171"/>
              <a:gd name="connsiteY1" fmla="*/ 152593 h 510769"/>
              <a:gd name="connsiteX2" fmla="*/ 61092 w 419171"/>
              <a:gd name="connsiteY2" fmla="*/ 257368 h 510769"/>
              <a:gd name="connsiteX3" fmla="*/ 75380 w 419171"/>
              <a:gd name="connsiteY3" fmla="*/ 281181 h 510769"/>
              <a:gd name="connsiteX4" fmla="*/ 144436 w 419171"/>
              <a:gd name="connsiteY4" fmla="*/ 350237 h 510769"/>
              <a:gd name="connsiteX5" fmla="*/ 189680 w 419171"/>
              <a:gd name="connsiteY5" fmla="*/ 443106 h 510769"/>
              <a:gd name="connsiteX6" fmla="*/ 246830 w 419171"/>
              <a:gd name="connsiteY6" fmla="*/ 505018 h 510769"/>
              <a:gd name="connsiteX7" fmla="*/ 415898 w 419171"/>
              <a:gd name="connsiteY7" fmla="*/ 295468 h 510769"/>
              <a:gd name="connsiteX8" fmla="*/ 344461 w 419171"/>
              <a:gd name="connsiteY8" fmla="*/ 216887 h 510769"/>
              <a:gd name="connsiteX9" fmla="*/ 175392 w 419171"/>
              <a:gd name="connsiteY9" fmla="*/ 159737 h 510769"/>
              <a:gd name="connsiteX10" fmla="*/ 42042 w 419171"/>
              <a:gd name="connsiteY10" fmla="*/ 4956 h 510769"/>
              <a:gd name="connsiteX11" fmla="*/ 1561 w 419171"/>
              <a:gd name="connsiteY11" fmla="*/ 59725 h 51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171" h="510769">
                <a:moveTo>
                  <a:pt x="1561" y="59725"/>
                </a:moveTo>
                <a:cubicBezTo>
                  <a:pt x="-3201" y="84331"/>
                  <a:pt x="3545" y="119653"/>
                  <a:pt x="13467" y="152593"/>
                </a:cubicBezTo>
                <a:cubicBezTo>
                  <a:pt x="23389" y="185533"/>
                  <a:pt x="50773" y="235937"/>
                  <a:pt x="61092" y="257368"/>
                </a:cubicBezTo>
                <a:cubicBezTo>
                  <a:pt x="71411" y="278799"/>
                  <a:pt x="61489" y="265703"/>
                  <a:pt x="75380" y="281181"/>
                </a:cubicBezTo>
                <a:cubicBezTo>
                  <a:pt x="89271" y="296659"/>
                  <a:pt x="125386" y="323250"/>
                  <a:pt x="144436" y="350237"/>
                </a:cubicBezTo>
                <a:cubicBezTo>
                  <a:pt x="163486" y="377224"/>
                  <a:pt x="172614" y="417309"/>
                  <a:pt x="189680" y="443106"/>
                </a:cubicBezTo>
                <a:cubicBezTo>
                  <a:pt x="206746" y="468903"/>
                  <a:pt x="209127" y="529624"/>
                  <a:pt x="246830" y="505018"/>
                </a:cubicBezTo>
                <a:cubicBezTo>
                  <a:pt x="284533" y="480412"/>
                  <a:pt x="399626" y="343490"/>
                  <a:pt x="415898" y="295468"/>
                </a:cubicBezTo>
                <a:cubicBezTo>
                  <a:pt x="432170" y="247446"/>
                  <a:pt x="384545" y="239509"/>
                  <a:pt x="344461" y="216887"/>
                </a:cubicBezTo>
                <a:cubicBezTo>
                  <a:pt x="304377" y="194265"/>
                  <a:pt x="225795" y="195059"/>
                  <a:pt x="175392" y="159737"/>
                </a:cubicBezTo>
                <a:cubicBezTo>
                  <a:pt x="124989" y="124415"/>
                  <a:pt x="71411" y="25990"/>
                  <a:pt x="42042" y="4956"/>
                </a:cubicBezTo>
                <a:cubicBezTo>
                  <a:pt x="12673" y="-16078"/>
                  <a:pt x="6323" y="35119"/>
                  <a:pt x="1561" y="59725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  <a:alpha val="6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1D49D82C-F1AD-44CC-9AAA-FA515C4D4B47}"/>
              </a:ext>
            </a:extLst>
          </p:cNvPr>
          <p:cNvSpPr/>
          <p:nvPr/>
        </p:nvSpPr>
        <p:spPr>
          <a:xfrm rot="3477450">
            <a:off x="8095962" y="2595449"/>
            <a:ext cx="90981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D254C0EA-D265-4EC5-A954-EDEBB7E78E5B}"/>
              </a:ext>
            </a:extLst>
          </p:cNvPr>
          <p:cNvSpPr/>
          <p:nvPr/>
        </p:nvSpPr>
        <p:spPr>
          <a:xfrm rot="1909033">
            <a:off x="7884511" y="2864817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DB197D62-1B71-43E7-8545-FF7717CC52F2}"/>
              </a:ext>
            </a:extLst>
          </p:cNvPr>
          <p:cNvSpPr/>
          <p:nvPr/>
        </p:nvSpPr>
        <p:spPr>
          <a:xfrm rot="497600">
            <a:off x="7763854" y="3182409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F98D813C-0E54-46CA-8B94-DFD81EE33DC5}"/>
              </a:ext>
            </a:extLst>
          </p:cNvPr>
          <p:cNvSpPr/>
          <p:nvPr/>
        </p:nvSpPr>
        <p:spPr>
          <a:xfrm rot="652531">
            <a:off x="7715582" y="3564713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lèche : double flèche verticale 14">
            <a:extLst>
              <a:ext uri="{FF2B5EF4-FFF2-40B4-BE49-F238E27FC236}">
                <a16:creationId xmlns:a16="http://schemas.microsoft.com/office/drawing/2014/main" id="{1BF321A4-38E4-44AB-B047-5F00AFCA3DF2}"/>
              </a:ext>
            </a:extLst>
          </p:cNvPr>
          <p:cNvSpPr/>
          <p:nvPr/>
        </p:nvSpPr>
        <p:spPr>
          <a:xfrm rot="1127566">
            <a:off x="7736646" y="4223869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lèche : double flèche verticale 15">
            <a:extLst>
              <a:ext uri="{FF2B5EF4-FFF2-40B4-BE49-F238E27FC236}">
                <a16:creationId xmlns:a16="http://schemas.microsoft.com/office/drawing/2014/main" id="{8C03DA80-DE13-4E04-A74D-FD51E6DE0891}"/>
              </a:ext>
            </a:extLst>
          </p:cNvPr>
          <p:cNvSpPr/>
          <p:nvPr/>
        </p:nvSpPr>
        <p:spPr>
          <a:xfrm rot="1615549">
            <a:off x="7931903" y="3828341"/>
            <a:ext cx="83718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lèche : double flèche verticale 16">
            <a:extLst>
              <a:ext uri="{FF2B5EF4-FFF2-40B4-BE49-F238E27FC236}">
                <a16:creationId xmlns:a16="http://schemas.microsoft.com/office/drawing/2014/main" id="{28F8849A-9AB3-4184-9FEA-6954A33DC7EC}"/>
              </a:ext>
            </a:extLst>
          </p:cNvPr>
          <p:cNvSpPr/>
          <p:nvPr/>
        </p:nvSpPr>
        <p:spPr>
          <a:xfrm rot="18855119">
            <a:off x="7917711" y="3481120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Flèche : double flèche verticale 17">
            <a:extLst>
              <a:ext uri="{FF2B5EF4-FFF2-40B4-BE49-F238E27FC236}">
                <a16:creationId xmlns:a16="http://schemas.microsoft.com/office/drawing/2014/main" id="{79D45B0E-C1AE-471A-91DF-B7EF94089D8C}"/>
              </a:ext>
            </a:extLst>
          </p:cNvPr>
          <p:cNvSpPr/>
          <p:nvPr/>
        </p:nvSpPr>
        <p:spPr>
          <a:xfrm rot="340354">
            <a:off x="7757743" y="3119887"/>
            <a:ext cx="83720" cy="219780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6424DE21-6A74-4EC2-A622-0DCB604D411F}"/>
              </a:ext>
            </a:extLst>
          </p:cNvPr>
          <p:cNvSpPr/>
          <p:nvPr/>
        </p:nvSpPr>
        <p:spPr>
          <a:xfrm>
            <a:off x="7575146" y="4150310"/>
            <a:ext cx="432000" cy="470288"/>
          </a:xfrm>
          <a:custGeom>
            <a:avLst/>
            <a:gdLst>
              <a:gd name="connsiteX0" fmla="*/ 255198 w 389592"/>
              <a:gd name="connsiteY0" fmla="*/ 409661 h 517860"/>
              <a:gd name="connsiteX1" fmla="*/ 231386 w 389592"/>
              <a:gd name="connsiteY1" fmla="*/ 495386 h 517860"/>
              <a:gd name="connsiteX2" fmla="*/ 205192 w 389592"/>
              <a:gd name="connsiteY2" fmla="*/ 516817 h 517860"/>
              <a:gd name="connsiteX3" fmla="*/ 62317 w 389592"/>
              <a:gd name="connsiteY3" fmla="*/ 512055 h 517860"/>
              <a:gd name="connsiteX4" fmla="*/ 404 w 389592"/>
              <a:gd name="connsiteY4" fmla="*/ 490624 h 517860"/>
              <a:gd name="connsiteX5" fmla="*/ 38504 w 389592"/>
              <a:gd name="connsiteY5" fmla="*/ 297742 h 517860"/>
              <a:gd name="connsiteX6" fmla="*/ 95654 w 389592"/>
              <a:gd name="connsiteY6" fmla="*/ 97717 h 517860"/>
              <a:gd name="connsiteX7" fmla="*/ 117086 w 389592"/>
              <a:gd name="connsiteY7" fmla="*/ 14374 h 517860"/>
              <a:gd name="connsiteX8" fmla="*/ 171854 w 389592"/>
              <a:gd name="connsiteY8" fmla="*/ 86 h 517860"/>
              <a:gd name="connsiteX9" fmla="*/ 348067 w 389592"/>
              <a:gd name="connsiteY9" fmla="*/ 9611 h 517860"/>
              <a:gd name="connsiteX10" fmla="*/ 376642 w 389592"/>
              <a:gd name="connsiteY10" fmla="*/ 33424 h 517860"/>
              <a:gd name="connsiteX11" fmla="*/ 386167 w 389592"/>
              <a:gd name="connsiteY11" fmla="*/ 64380 h 517860"/>
              <a:gd name="connsiteX12" fmla="*/ 319492 w 389592"/>
              <a:gd name="connsiteY12" fmla="*/ 228686 h 517860"/>
              <a:gd name="connsiteX13" fmla="*/ 255198 w 389592"/>
              <a:gd name="connsiteY13" fmla="*/ 409661 h 51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9592" h="517860">
                <a:moveTo>
                  <a:pt x="255198" y="409661"/>
                </a:moveTo>
                <a:cubicBezTo>
                  <a:pt x="240514" y="454111"/>
                  <a:pt x="239720" y="477527"/>
                  <a:pt x="231386" y="495386"/>
                </a:cubicBezTo>
                <a:cubicBezTo>
                  <a:pt x="223052" y="513245"/>
                  <a:pt x="233370" y="514039"/>
                  <a:pt x="205192" y="516817"/>
                </a:cubicBezTo>
                <a:cubicBezTo>
                  <a:pt x="177014" y="519595"/>
                  <a:pt x="96448" y="516420"/>
                  <a:pt x="62317" y="512055"/>
                </a:cubicBezTo>
                <a:cubicBezTo>
                  <a:pt x="28186" y="507690"/>
                  <a:pt x="4373" y="526343"/>
                  <a:pt x="404" y="490624"/>
                </a:cubicBezTo>
                <a:cubicBezTo>
                  <a:pt x="-3565" y="454905"/>
                  <a:pt x="22629" y="363226"/>
                  <a:pt x="38504" y="297742"/>
                </a:cubicBezTo>
                <a:cubicBezTo>
                  <a:pt x="54379" y="232257"/>
                  <a:pt x="82557" y="144945"/>
                  <a:pt x="95654" y="97717"/>
                </a:cubicBezTo>
                <a:cubicBezTo>
                  <a:pt x="108751" y="50489"/>
                  <a:pt x="104386" y="30646"/>
                  <a:pt x="117086" y="14374"/>
                </a:cubicBezTo>
                <a:cubicBezTo>
                  <a:pt x="129786" y="-1898"/>
                  <a:pt x="133357" y="880"/>
                  <a:pt x="171854" y="86"/>
                </a:cubicBezTo>
                <a:cubicBezTo>
                  <a:pt x="210351" y="-708"/>
                  <a:pt x="313936" y="4055"/>
                  <a:pt x="348067" y="9611"/>
                </a:cubicBezTo>
                <a:cubicBezTo>
                  <a:pt x="382198" y="15167"/>
                  <a:pt x="370292" y="24296"/>
                  <a:pt x="376642" y="33424"/>
                </a:cubicBezTo>
                <a:cubicBezTo>
                  <a:pt x="382992" y="42552"/>
                  <a:pt x="395692" y="31836"/>
                  <a:pt x="386167" y="64380"/>
                </a:cubicBezTo>
                <a:cubicBezTo>
                  <a:pt x="376642" y="96924"/>
                  <a:pt x="341320" y="169949"/>
                  <a:pt x="319492" y="228686"/>
                </a:cubicBezTo>
                <a:cubicBezTo>
                  <a:pt x="297664" y="287423"/>
                  <a:pt x="269882" y="365211"/>
                  <a:pt x="255198" y="409661"/>
                </a:cubicBezTo>
                <a:close/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ACDF5712-187F-46A7-94AE-4FA312F759A6}"/>
              </a:ext>
            </a:extLst>
          </p:cNvPr>
          <p:cNvSpPr/>
          <p:nvPr/>
        </p:nvSpPr>
        <p:spPr>
          <a:xfrm rot="817851">
            <a:off x="7618909" y="3939152"/>
            <a:ext cx="90982" cy="208199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2136732-B3F1-4353-9742-5161FD8EFB20}"/>
              </a:ext>
            </a:extLst>
          </p:cNvPr>
          <p:cNvSpPr/>
          <p:nvPr/>
        </p:nvSpPr>
        <p:spPr>
          <a:xfrm>
            <a:off x="7907215" y="3609637"/>
            <a:ext cx="340496" cy="187989"/>
          </a:xfrm>
          <a:prstGeom prst="ellipse">
            <a:avLst/>
          </a:prstGeom>
          <a:solidFill>
            <a:schemeClr val="tx2">
              <a:lumMod val="50000"/>
              <a:lumOff val="50000"/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FC5705C-03E7-47BF-9D11-621C6DF202E2}"/>
              </a:ext>
            </a:extLst>
          </p:cNvPr>
          <p:cNvSpPr/>
          <p:nvPr/>
        </p:nvSpPr>
        <p:spPr>
          <a:xfrm rot="16855880">
            <a:off x="7868683" y="3462314"/>
            <a:ext cx="370964" cy="306217"/>
          </a:xfrm>
          <a:prstGeom prst="arc">
            <a:avLst>
              <a:gd name="adj1" fmla="val 14958532"/>
              <a:gd name="adj2" fmla="val 19825560"/>
            </a:avLst>
          </a:prstGeom>
          <a:ln w="28575">
            <a:solidFill>
              <a:schemeClr val="tx2">
                <a:lumMod val="50000"/>
                <a:lumOff val="50000"/>
                <a:alpha val="6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AFEA6E0-D5CB-40F9-BCF7-B20EE157D8F9}"/>
              </a:ext>
            </a:extLst>
          </p:cNvPr>
          <p:cNvSpPr/>
          <p:nvPr/>
        </p:nvSpPr>
        <p:spPr>
          <a:xfrm>
            <a:off x="3717129" y="2517873"/>
            <a:ext cx="507207" cy="557298"/>
          </a:xfrm>
          <a:prstGeom prst="roundRect">
            <a:avLst>
              <a:gd name="adj" fmla="val 16186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4DB55EC-4F10-4324-BF16-BD4D82F435FA}"/>
              </a:ext>
            </a:extLst>
          </p:cNvPr>
          <p:cNvSpPr/>
          <p:nvPr/>
        </p:nvSpPr>
        <p:spPr>
          <a:xfrm>
            <a:off x="3829048" y="3113906"/>
            <a:ext cx="276225" cy="681339"/>
          </a:xfrm>
          <a:prstGeom prst="roundRect">
            <a:avLst>
              <a:gd name="adj" fmla="val 16186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36A7F7D-46B2-4059-9A84-E3AB33C19119}"/>
              </a:ext>
            </a:extLst>
          </p:cNvPr>
          <p:cNvGrpSpPr/>
          <p:nvPr/>
        </p:nvGrpSpPr>
        <p:grpSpPr>
          <a:xfrm>
            <a:off x="4101223" y="2793314"/>
            <a:ext cx="1315704" cy="307777"/>
            <a:chOff x="4110748" y="3191725"/>
            <a:chExt cx="1315704" cy="307777"/>
          </a:xfrm>
        </p:grpSpPr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7C137493-053C-4E80-8C5A-9CAE7148FC51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4110748" y="3345614"/>
              <a:ext cx="606664" cy="81300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381777B-1CB7-4283-AE81-EA8B10CFA25D}"/>
                </a:ext>
              </a:extLst>
            </p:cNvPr>
            <p:cNvSpPr txBox="1"/>
            <p:nvPr/>
          </p:nvSpPr>
          <p:spPr>
            <a:xfrm>
              <a:off x="4717412" y="3191725"/>
              <a:ext cx="7090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16223A"/>
                  </a:solidFill>
                </a:rPr>
                <a:t>thyroid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6DCC2E6-EA39-40A7-945A-62A6ED8F774F}"/>
              </a:ext>
            </a:extLst>
          </p:cNvPr>
          <p:cNvGrpSpPr/>
          <p:nvPr/>
        </p:nvGrpSpPr>
        <p:grpSpPr>
          <a:xfrm>
            <a:off x="8054165" y="4008364"/>
            <a:ext cx="1381164" cy="307777"/>
            <a:chOff x="8059132" y="4514111"/>
            <a:chExt cx="1381164" cy="307777"/>
          </a:xfrm>
        </p:grpSpPr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DBF7638F-481C-4E2C-B443-42A66580ECAA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8059132" y="4668000"/>
              <a:ext cx="672124" cy="131111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EF4506D-A35D-4846-A278-53B1B4785C6A}"/>
                </a:ext>
              </a:extLst>
            </p:cNvPr>
            <p:cNvSpPr txBox="1"/>
            <p:nvPr/>
          </p:nvSpPr>
          <p:spPr>
            <a:xfrm>
              <a:off x="8731256" y="4514111"/>
              <a:ext cx="7090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thyroid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794F02F-3CCB-415A-83E2-976DA76A43FD}"/>
              </a:ext>
            </a:extLst>
          </p:cNvPr>
          <p:cNvGrpSpPr/>
          <p:nvPr/>
        </p:nvGrpSpPr>
        <p:grpSpPr>
          <a:xfrm>
            <a:off x="8342037" y="3663818"/>
            <a:ext cx="1020432" cy="307777"/>
            <a:chOff x="8333787" y="4267136"/>
            <a:chExt cx="1020432" cy="307777"/>
          </a:xfrm>
        </p:grpSpPr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29A0E688-E1F3-4DBA-8372-9BF39520D874}"/>
                </a:ext>
              </a:extLst>
            </p:cNvPr>
            <p:cNvCxnSpPr>
              <a:cxnSpLocks/>
              <a:stCxn id="41" idx="1"/>
              <a:endCxn id="8" idx="5"/>
            </p:cNvCxnSpPr>
            <p:nvPr/>
          </p:nvCxnSpPr>
          <p:spPr>
            <a:xfrm flipH="1" flipV="1">
              <a:off x="8333787" y="4398300"/>
              <a:ext cx="390901" cy="22725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75111E83-EBF9-4E50-B511-4F82824C9229}"/>
                </a:ext>
              </a:extLst>
            </p:cNvPr>
            <p:cNvSpPr txBox="1"/>
            <p:nvPr/>
          </p:nvSpPr>
          <p:spPr>
            <a:xfrm>
              <a:off x="8724688" y="4267136"/>
              <a:ext cx="62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DEE8899-3A3B-409C-86A5-4E53C096BD2E}"/>
              </a:ext>
            </a:extLst>
          </p:cNvPr>
          <p:cNvGrpSpPr/>
          <p:nvPr/>
        </p:nvGrpSpPr>
        <p:grpSpPr>
          <a:xfrm>
            <a:off x="4224336" y="2460398"/>
            <a:ext cx="1118171" cy="307777"/>
            <a:chOff x="8381379" y="4344893"/>
            <a:chExt cx="1118171" cy="307777"/>
          </a:xfrm>
        </p:grpSpPr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333BC47C-E784-4198-AA09-0641F59B2D8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8381379" y="4498782"/>
              <a:ext cx="488640" cy="76723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C6B24F12-8CE6-4F33-9A9C-393EECF9FA46}"/>
                </a:ext>
              </a:extLst>
            </p:cNvPr>
            <p:cNvSpPr txBox="1"/>
            <p:nvPr/>
          </p:nvSpPr>
          <p:spPr>
            <a:xfrm>
              <a:off x="8870019" y="4344893"/>
              <a:ext cx="62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0205C0C0-D255-448E-918E-F656EEC62723}"/>
              </a:ext>
            </a:extLst>
          </p:cNvPr>
          <p:cNvGrpSpPr/>
          <p:nvPr/>
        </p:nvGrpSpPr>
        <p:grpSpPr>
          <a:xfrm>
            <a:off x="4101222" y="3126231"/>
            <a:ext cx="1343939" cy="307777"/>
            <a:chOff x="8015030" y="4418860"/>
            <a:chExt cx="1343939" cy="307777"/>
          </a:xfrm>
        </p:grpSpPr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B3B395D4-2D6C-4543-9290-A8636A9D3AAF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8015030" y="4572749"/>
              <a:ext cx="606686" cy="6314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62ABE9B3-5FFA-471D-BD65-8FEB4F5B107C}"/>
                </a:ext>
              </a:extLst>
            </p:cNvPr>
            <p:cNvSpPr txBox="1"/>
            <p:nvPr/>
          </p:nvSpPr>
          <p:spPr>
            <a:xfrm>
              <a:off x="8621716" y="4418860"/>
              <a:ext cx="737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16223A"/>
                  </a:solidFill>
                </a:rPr>
                <a:t>trachea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DBEA23B-E97F-4B1E-AA8F-E0D9D5FAB4AC}"/>
              </a:ext>
            </a:extLst>
          </p:cNvPr>
          <p:cNvGrpSpPr/>
          <p:nvPr/>
        </p:nvGrpSpPr>
        <p:grpSpPr>
          <a:xfrm>
            <a:off x="7858123" y="4342725"/>
            <a:ext cx="1603293" cy="307777"/>
            <a:chOff x="7854354" y="4443673"/>
            <a:chExt cx="1603293" cy="307777"/>
          </a:xfrm>
        </p:grpSpPr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2F736EBF-02B9-4617-807E-BEEF45086026}"/>
                </a:ext>
              </a:extLst>
            </p:cNvPr>
            <p:cNvCxnSpPr>
              <a:cxnSpLocks/>
              <a:stCxn id="50" idx="1"/>
              <a:endCxn id="19" idx="0"/>
            </p:cNvCxnSpPr>
            <p:nvPr/>
          </p:nvCxnSpPr>
          <p:spPr>
            <a:xfrm flipH="1">
              <a:off x="7854354" y="4597562"/>
              <a:ext cx="866040" cy="25724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6362AD0-E602-45FF-A73E-FF50E1734EEC}"/>
                </a:ext>
              </a:extLst>
            </p:cNvPr>
            <p:cNvSpPr txBox="1"/>
            <p:nvPr/>
          </p:nvSpPr>
          <p:spPr>
            <a:xfrm>
              <a:off x="8720394" y="4443673"/>
              <a:ext cx="737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trachea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AABE6EB-5B88-4686-A1D2-8714B5AE6B23}"/>
              </a:ext>
            </a:extLst>
          </p:cNvPr>
          <p:cNvGrpSpPr/>
          <p:nvPr/>
        </p:nvGrpSpPr>
        <p:grpSpPr>
          <a:xfrm>
            <a:off x="6031525" y="3779841"/>
            <a:ext cx="1581766" cy="307777"/>
            <a:chOff x="8727333" y="4430759"/>
            <a:chExt cx="999641" cy="307777"/>
          </a:xfrm>
        </p:grpSpPr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E84DA5FD-0689-4745-AF2F-1D8C25B15761}"/>
                </a:ext>
              </a:extLst>
            </p:cNvPr>
            <p:cNvCxnSpPr>
              <a:cxnSpLocks/>
              <a:stCxn id="66" idx="3"/>
              <a:endCxn id="22" idx="3"/>
            </p:cNvCxnSpPr>
            <p:nvPr/>
          </p:nvCxnSpPr>
          <p:spPr>
            <a:xfrm>
              <a:off x="9396582" y="4584648"/>
              <a:ext cx="330392" cy="78236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D3EBE46-1659-4E69-8C1A-B5EC1405D7A0}"/>
                </a:ext>
              </a:extLst>
            </p:cNvPr>
            <p:cNvSpPr txBox="1"/>
            <p:nvPr/>
          </p:nvSpPr>
          <p:spPr>
            <a:xfrm>
              <a:off x="8727333" y="4430759"/>
              <a:ext cx="6692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œsophagus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86" name="Espace réservé du contenu 2">
            <a:extLst>
              <a:ext uri="{FF2B5EF4-FFF2-40B4-BE49-F238E27FC236}">
                <a16:creationId xmlns:a16="http://schemas.microsoft.com/office/drawing/2014/main" id="{402AE715-7E99-4B92-966F-2E63CEDF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363" y="5119005"/>
            <a:ext cx="5833274" cy="724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3 main functions:</a:t>
            </a:r>
          </a:p>
          <a:p>
            <a:pPr marL="0" indent="0" algn="ctr">
              <a:buNone/>
            </a:pPr>
            <a:r>
              <a:rPr lang="en-GB" sz="1600" dirty="0"/>
              <a:t>Breathing – Swallowing - Phonation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19B6A94-C079-447F-A71D-F324C5DEFC65}"/>
              </a:ext>
            </a:extLst>
          </p:cNvPr>
          <p:cNvSpPr/>
          <p:nvPr/>
        </p:nvSpPr>
        <p:spPr>
          <a:xfrm>
            <a:off x="6475151" y="4683600"/>
            <a:ext cx="2909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E. Maried et al. 2013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</a:t>
            </a:fld>
            <a:endParaRPr lang="fr-FR"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2CDCE581-0F00-4160-A6D7-7F7EE451F5B7}"/>
              </a:ext>
            </a:extLst>
          </p:cNvPr>
          <p:cNvGrpSpPr/>
          <p:nvPr/>
        </p:nvGrpSpPr>
        <p:grpSpPr>
          <a:xfrm>
            <a:off x="8150576" y="2976739"/>
            <a:ext cx="2266710" cy="461666"/>
            <a:chOff x="7964082" y="4487909"/>
            <a:chExt cx="1432513" cy="461666"/>
          </a:xfrm>
        </p:grpSpPr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0A6F58B0-A2BC-4C41-BE62-A3D19654BD03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7964082" y="4641798"/>
              <a:ext cx="822922" cy="307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661E5531-D1E1-44BF-96E8-6B762B466613}"/>
                </a:ext>
              </a:extLst>
            </p:cNvPr>
            <p:cNvSpPr txBox="1"/>
            <p:nvPr/>
          </p:nvSpPr>
          <p:spPr>
            <a:xfrm>
              <a:off x="8787004" y="4487909"/>
              <a:ext cx="609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epiglotte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A32B84C-BCE8-4BE9-9D7D-556BCFF1C6E5}"/>
              </a:ext>
            </a:extLst>
          </p:cNvPr>
          <p:cNvGrpSpPr/>
          <p:nvPr/>
        </p:nvGrpSpPr>
        <p:grpSpPr>
          <a:xfrm>
            <a:off x="8197847" y="3770096"/>
            <a:ext cx="1628095" cy="377638"/>
            <a:chOff x="8226926" y="4235375"/>
            <a:chExt cx="1628095" cy="377638"/>
          </a:xfrm>
        </p:grpSpPr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ADB06797-4E2A-4977-BF01-86AC5CCCDA5D}"/>
                </a:ext>
              </a:extLst>
            </p:cNvPr>
            <p:cNvCxnSpPr>
              <a:cxnSpLocks/>
              <a:stCxn id="59" idx="1"/>
              <a:endCxn id="21" idx="5"/>
            </p:cNvCxnSpPr>
            <p:nvPr/>
          </p:nvCxnSpPr>
          <p:spPr>
            <a:xfrm flipH="1" flipV="1">
              <a:off x="8226926" y="4235375"/>
              <a:ext cx="528242" cy="223750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9F772DD-E11E-434D-AB0C-B2D4F8A0E5F8}"/>
                </a:ext>
              </a:extLst>
            </p:cNvPr>
            <p:cNvSpPr txBox="1"/>
            <p:nvPr/>
          </p:nvSpPr>
          <p:spPr>
            <a:xfrm>
              <a:off x="8755168" y="4305236"/>
              <a:ext cx="1099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Vocal cordes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1" animBg="1"/>
      <p:bldP spid="20" grpId="0" animBg="1"/>
      <p:bldP spid="20" grpId="1" animBg="1"/>
      <p:bldP spid="21" grpId="0" animBg="1"/>
      <p:bldP spid="23" grpId="0" animBg="1"/>
      <p:bldP spid="23" grpId="1" animBg="1"/>
      <p:bldP spid="25" grpId="1" animBg="1"/>
      <p:bldP spid="2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Espace réservé du contenu 2">
                <a:extLst>
                  <a:ext uri="{FF2B5EF4-FFF2-40B4-BE49-F238E27FC236}">
                    <a16:creationId xmlns:a16="http://schemas.microsoft.com/office/drawing/2014/main" id="{CA382346-7544-489C-A6B4-08DCCC142C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6973" y="4532325"/>
                <a:ext cx="3880706" cy="141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𝑆𝐻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𝑃𝐷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𝑆𝐻</m:t>
                          </m:r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…, 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𝑠𝑤𝑎𝑙𝑙𝑜𝑤𝑖𝑛𝑔</m:t>
                              </m:r>
                            </m:sub>
                          </m:sSub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:r>
                  <a:rPr lang="fr-FR" sz="1400" dirty="0"/>
                  <a:t>Temporal variables: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fr-FR" sz="1400" dirty="0"/>
              </a:p>
              <a:p>
                <a:r>
                  <a:rPr lang="fr-FR" sz="1400" dirty="0"/>
                  <a:t>Amplitude variables: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1" name="Espace réservé du contenu 2">
                <a:extLst>
                  <a:ext uri="{FF2B5EF4-FFF2-40B4-BE49-F238E27FC236}">
                    <a16:creationId xmlns:a16="http://schemas.microsoft.com/office/drawing/2014/main" id="{CA382346-7544-489C-A6B4-08DCCC142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73" y="4532325"/>
                <a:ext cx="3880706" cy="1413271"/>
              </a:xfrm>
              <a:prstGeom prst="rect">
                <a:avLst/>
              </a:prstGeom>
              <a:blipFill>
                <a:blip r:embed="rId2"/>
                <a:stretch>
                  <a:fillRect l="-157" b="-8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e 73">
            <a:extLst>
              <a:ext uri="{FF2B5EF4-FFF2-40B4-BE49-F238E27FC236}">
                <a16:creationId xmlns:a16="http://schemas.microsoft.com/office/drawing/2014/main" id="{BC3C52A0-1952-49F4-8B7B-34A4A243E1A3}"/>
              </a:ext>
            </a:extLst>
          </p:cNvPr>
          <p:cNvGrpSpPr/>
          <p:nvPr/>
        </p:nvGrpSpPr>
        <p:grpSpPr>
          <a:xfrm>
            <a:off x="6931462" y="4589846"/>
            <a:ext cx="4239357" cy="1356868"/>
            <a:chOff x="6931462" y="4396806"/>
            <a:chExt cx="4239357" cy="1356868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3625453-FAD9-49CE-BBA5-686429A9B4E5}"/>
                </a:ext>
              </a:extLst>
            </p:cNvPr>
            <p:cNvGrpSpPr/>
            <p:nvPr/>
          </p:nvGrpSpPr>
          <p:grpSpPr>
            <a:xfrm>
              <a:off x="6931462" y="4649592"/>
              <a:ext cx="4239357" cy="1104082"/>
              <a:chOff x="6931462" y="4815356"/>
              <a:chExt cx="4239357" cy="1104082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B3768E10-A336-4FB3-8D7A-507514010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7236" y="4815356"/>
                <a:ext cx="4183583" cy="1075392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0014B1-EA0E-428A-A4F3-E7F38417F5CA}"/>
                  </a:ext>
                </a:extLst>
              </p:cNvPr>
              <p:cNvSpPr txBox="1"/>
              <p:nvPr/>
            </p:nvSpPr>
            <p:spPr>
              <a:xfrm>
                <a:off x="8858055" y="5734772"/>
                <a:ext cx="724160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temps (s)</a:t>
                </a:r>
                <a:endParaRPr lang="en-GB" sz="1200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DAF1461-502C-49E6-9371-C9FC22297176}"/>
                  </a:ext>
                </a:extLst>
              </p:cNvPr>
              <p:cNvSpPr txBox="1"/>
              <p:nvPr/>
            </p:nvSpPr>
            <p:spPr>
              <a:xfrm rot="16200000">
                <a:off x="6765052" y="5130246"/>
                <a:ext cx="517486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 err="1"/>
                  <a:t>mV</a:t>
                </a:r>
                <a:r>
                  <a:rPr lang="fr-FR" sz="800" dirty="0" err="1"/>
                  <a:t>RMS</a:t>
                </a:r>
                <a:endParaRPr lang="en-GB" sz="1200" dirty="0"/>
              </a:p>
            </p:txBody>
          </p:sp>
        </p:grp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2FB5C903-DE24-4C89-B76A-B196D5801515}"/>
                </a:ext>
              </a:extLst>
            </p:cNvPr>
            <p:cNvSpPr/>
            <p:nvPr/>
          </p:nvSpPr>
          <p:spPr>
            <a:xfrm>
              <a:off x="7891027" y="4396806"/>
              <a:ext cx="2376000" cy="19521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dirty="0">
                  <a:solidFill>
                    <a:srgbClr val="16223A"/>
                  </a:solidFill>
                </a:rPr>
                <a:t>RMS amplitude: </a:t>
              </a:r>
              <a:r>
                <a:rPr lang="fr-FR" sz="1050" dirty="0" err="1">
                  <a:solidFill>
                    <a:srgbClr val="16223A"/>
                  </a:solidFill>
                </a:rPr>
                <a:t>posterior</a:t>
              </a:r>
              <a:r>
                <a:rPr lang="fr-FR" sz="1050" dirty="0">
                  <a:solidFill>
                    <a:srgbClr val="16223A"/>
                  </a:solidFill>
                </a:rPr>
                <a:t> </a:t>
              </a:r>
              <a:r>
                <a:rPr lang="fr-FR" sz="1050" dirty="0" err="1">
                  <a:solidFill>
                    <a:srgbClr val="16223A"/>
                  </a:solidFill>
                </a:rPr>
                <a:t>digastric</a:t>
              </a:r>
              <a:endParaRPr lang="en-GB" sz="105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ED40C-6E24-4704-A9D5-60B31455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E338497-B969-49FC-828A-99217279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Data extraction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F14B455E-2F42-4468-830A-EC492A0D4FB1}"/>
              </a:ext>
            </a:extLst>
          </p:cNvPr>
          <p:cNvSpPr/>
          <p:nvPr/>
        </p:nvSpPr>
        <p:spPr>
          <a:xfrm>
            <a:off x="5873920" y="2425554"/>
            <a:ext cx="603529" cy="42671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7C298DB-5D57-4492-8F25-D2CD354BE203}"/>
              </a:ext>
            </a:extLst>
          </p:cNvPr>
          <p:cNvGrpSpPr/>
          <p:nvPr/>
        </p:nvGrpSpPr>
        <p:grpSpPr>
          <a:xfrm>
            <a:off x="6931461" y="1128523"/>
            <a:ext cx="4239358" cy="3086411"/>
            <a:chOff x="6931461" y="1128523"/>
            <a:chExt cx="4239358" cy="308641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F478BAD-6B8C-4E07-A252-D44AF1E6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7237" y="1128523"/>
              <a:ext cx="4183582" cy="3012888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91C534C-6EE1-4F9F-B1D6-816F3A3A4B4D}"/>
                </a:ext>
              </a:extLst>
            </p:cNvPr>
            <p:cNvSpPr txBox="1"/>
            <p:nvPr/>
          </p:nvSpPr>
          <p:spPr>
            <a:xfrm>
              <a:off x="9051387" y="4030268"/>
              <a:ext cx="47609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200" dirty="0"/>
                <a:t>time (s)</a:t>
              </a:r>
              <a:endParaRPr lang="en-GB" sz="120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3123999-46D8-4747-B96C-F280CEAE09FE}"/>
                </a:ext>
              </a:extLst>
            </p:cNvPr>
            <p:cNvSpPr txBox="1"/>
            <p:nvPr/>
          </p:nvSpPr>
          <p:spPr>
            <a:xfrm rot="16200000">
              <a:off x="6801639" y="3568027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TKEO</a:t>
              </a:r>
              <a:endParaRPr lang="en-GB" sz="1200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B7B00CB-24C5-42CF-A7EC-D0B63D715849}"/>
                </a:ext>
              </a:extLst>
            </p:cNvPr>
            <p:cNvSpPr txBox="1"/>
            <p:nvPr/>
          </p:nvSpPr>
          <p:spPr>
            <a:xfrm rot="16200000">
              <a:off x="6801638" y="2887185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A58C299-1639-4683-8391-34887E6DCF54}"/>
                </a:ext>
              </a:extLst>
            </p:cNvPr>
            <p:cNvSpPr txBox="1"/>
            <p:nvPr/>
          </p:nvSpPr>
          <p:spPr>
            <a:xfrm rot="16200000">
              <a:off x="6801638" y="2206342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09D97FB3-4EF9-4236-8327-BDC63BDB8DB6}"/>
                </a:ext>
              </a:extLst>
            </p:cNvPr>
            <p:cNvSpPr txBox="1"/>
            <p:nvPr/>
          </p:nvSpPr>
          <p:spPr>
            <a:xfrm rot="16200000">
              <a:off x="6801638" y="1525499"/>
              <a:ext cx="44431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200" dirty="0"/>
                <a:t>GLR</a:t>
              </a:r>
              <a:endParaRPr lang="en-GB" sz="1200" dirty="0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C6713AB-7A07-4C8B-9B37-43D9FFE55C1F}"/>
              </a:ext>
            </a:extLst>
          </p:cNvPr>
          <p:cNvGrpSpPr/>
          <p:nvPr/>
        </p:nvGrpSpPr>
        <p:grpSpPr>
          <a:xfrm>
            <a:off x="908530" y="1125103"/>
            <a:ext cx="4296233" cy="3105461"/>
            <a:chOff x="908530" y="1125103"/>
            <a:chExt cx="4296233" cy="3105461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4B388AE-4417-4F99-9504-581CDF9A34FE}"/>
                </a:ext>
              </a:extLst>
            </p:cNvPr>
            <p:cNvGrpSpPr/>
            <p:nvPr/>
          </p:nvGrpSpPr>
          <p:grpSpPr>
            <a:xfrm>
              <a:off x="908530" y="1125103"/>
              <a:ext cx="4296233" cy="3105461"/>
              <a:chOff x="908530" y="1125103"/>
              <a:chExt cx="4296233" cy="3105461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A113B53C-EF21-4E5C-9C1A-07F6503C4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181" y="1125103"/>
                <a:ext cx="4183582" cy="3012887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64C4E02-6EE1-4DD7-BA9C-8613D79D6A4F}"/>
                  </a:ext>
                </a:extLst>
              </p:cNvPr>
              <p:cNvSpPr txBox="1"/>
              <p:nvPr/>
            </p:nvSpPr>
            <p:spPr>
              <a:xfrm>
                <a:off x="3002475" y="4045898"/>
                <a:ext cx="476092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200" dirty="0"/>
                  <a:t>time (s)</a:t>
                </a:r>
                <a:endParaRPr lang="en-GB" sz="1200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17B732F-AD44-4E8C-BC4A-580FEF3EFACE}"/>
                  </a:ext>
                </a:extLst>
              </p:cNvPr>
              <p:cNvSpPr txBox="1"/>
              <p:nvPr/>
            </p:nvSpPr>
            <p:spPr>
              <a:xfrm rot="16200000">
                <a:off x="778707" y="355882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91610AA-85F6-43BC-B78C-CB8B5BB12321}"/>
                  </a:ext>
                </a:extLst>
              </p:cNvPr>
              <p:cNvSpPr txBox="1"/>
              <p:nvPr/>
            </p:nvSpPr>
            <p:spPr>
              <a:xfrm rot="16200000">
                <a:off x="778707" y="2813632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8421F1-575F-48E9-9CB0-0E9D1973620A}"/>
                  </a:ext>
                </a:extLst>
              </p:cNvPr>
              <p:cNvSpPr txBox="1"/>
              <p:nvPr/>
            </p:nvSpPr>
            <p:spPr>
              <a:xfrm rot="16200000">
                <a:off x="778707" y="2068443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7B1416A-BEC4-4D42-A021-447535FADB38}"/>
                  </a:ext>
                </a:extLst>
              </p:cNvPr>
              <p:cNvSpPr txBox="1"/>
              <p:nvPr/>
            </p:nvSpPr>
            <p:spPr>
              <a:xfrm rot="16200000">
                <a:off x="778707" y="1323254"/>
                <a:ext cx="44431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200" dirty="0"/>
                  <a:t>mV</a:t>
                </a:r>
                <a:endParaRPr lang="en-GB" sz="1200" dirty="0"/>
              </a:p>
            </p:txBody>
          </p:sp>
        </p:grp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C948D2F5-047D-464A-BAA4-7744D3EBA8A7}"/>
                </a:ext>
              </a:extLst>
            </p:cNvPr>
            <p:cNvSpPr/>
            <p:nvPr/>
          </p:nvSpPr>
          <p:spPr>
            <a:xfrm>
              <a:off x="1431179" y="1238533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stylohyoid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ADBB770A-3107-49A4-85A1-D9CE3C121865}"/>
                </a:ext>
              </a:extLst>
            </p:cNvPr>
            <p:cNvSpPr/>
            <p:nvPr/>
          </p:nvSpPr>
          <p:spPr>
            <a:xfrm>
              <a:off x="1431179" y="1900374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Posterior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digastric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FC17E400-C892-474D-9773-0F1A316E5DCB}"/>
                </a:ext>
              </a:extLst>
            </p:cNvPr>
            <p:cNvSpPr/>
            <p:nvPr/>
          </p:nvSpPr>
          <p:spPr>
            <a:xfrm>
              <a:off x="1431179" y="2655825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Submandibular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A3109C1-D037-456A-9977-463F8478F6D4}"/>
                </a:ext>
              </a:extLst>
            </p:cNvPr>
            <p:cNvSpPr/>
            <p:nvPr/>
          </p:nvSpPr>
          <p:spPr>
            <a:xfrm>
              <a:off x="1431179" y="3399608"/>
              <a:ext cx="1188000" cy="14400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 err="1">
                  <a:solidFill>
                    <a:srgbClr val="16223A"/>
                  </a:solidFill>
                </a:rPr>
                <a:t>Swalloing</a:t>
              </a:r>
              <a:r>
                <a:rPr lang="fr-FR" sz="1000" dirty="0">
                  <a:solidFill>
                    <a:srgbClr val="16223A"/>
                  </a:solidFill>
                </a:rPr>
                <a:t> </a:t>
              </a:r>
              <a:r>
                <a:rPr lang="fr-FR" sz="1000" dirty="0" err="1">
                  <a:solidFill>
                    <a:srgbClr val="16223A"/>
                  </a:solidFill>
                </a:rPr>
                <a:t>sound</a:t>
              </a:r>
              <a:endParaRPr lang="en-GB" sz="1000" dirty="0">
                <a:solidFill>
                  <a:srgbClr val="16223A"/>
                </a:solidFill>
              </a:endParaRPr>
            </a:p>
          </p:txBody>
        </p:sp>
      </p:grp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3BBEB4EC-031D-4AD6-A4E4-0348B24C04E5}"/>
              </a:ext>
            </a:extLst>
          </p:cNvPr>
          <p:cNvCxnSpPr>
            <a:cxnSpLocks/>
          </p:cNvCxnSpPr>
          <p:nvPr/>
        </p:nvCxnSpPr>
        <p:spPr>
          <a:xfrm>
            <a:off x="5384800" y="5277105"/>
            <a:ext cx="11129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82ECD17-2CC6-4C7E-912D-D60335A1549B}"/>
              </a:ext>
            </a:extLst>
          </p:cNvPr>
          <p:cNvCxnSpPr>
            <a:cxnSpLocks/>
          </p:cNvCxnSpPr>
          <p:nvPr/>
        </p:nvCxnSpPr>
        <p:spPr>
          <a:xfrm flipH="1">
            <a:off x="9108818" y="4845311"/>
            <a:ext cx="0" cy="77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08854B5-981A-4322-ACD5-072811374316}"/>
              </a:ext>
            </a:extLst>
          </p:cNvPr>
          <p:cNvGrpSpPr/>
          <p:nvPr/>
        </p:nvGrpSpPr>
        <p:grpSpPr>
          <a:xfrm>
            <a:off x="8787131" y="1388963"/>
            <a:ext cx="860425" cy="2520000"/>
            <a:chOff x="8157211" y="1447383"/>
            <a:chExt cx="860425" cy="2520000"/>
          </a:xfrm>
        </p:grpSpPr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8D5ACB31-A428-4FB1-A366-8457DE83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1447383"/>
              <a:ext cx="0" cy="252000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70ABAB-5342-4947-B17C-A42FB25EC1FC}"/>
                </a:ext>
              </a:extLst>
            </p:cNvPr>
            <p:cNvSpPr/>
            <p:nvPr/>
          </p:nvSpPr>
          <p:spPr>
            <a:xfrm>
              <a:off x="8157211" y="1458336"/>
              <a:ext cx="1051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B5BFBE29-7427-4D77-9D47-174EF555FE8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94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9F9D781-08E9-4FBE-A87F-0A0CF2BE3E1A}"/>
                </a:ext>
              </a:extLst>
            </p:cNvPr>
            <p:cNvSpPr/>
            <p:nvPr/>
          </p:nvSpPr>
          <p:spPr>
            <a:xfrm>
              <a:off x="8971230" y="145071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29F4695-9117-4B25-BE0C-26887F545F07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98" y="1454563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1776518-20D5-4ED7-A5FE-6DF041697986}"/>
                </a:ext>
              </a:extLst>
            </p:cNvPr>
            <p:cNvSpPr/>
            <p:nvPr/>
          </p:nvSpPr>
          <p:spPr>
            <a:xfrm>
              <a:off x="8552130" y="206412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8878C373-0DA6-4A8D-9128-73668FA08A9C}"/>
                </a:ext>
              </a:extLst>
            </p:cNvPr>
            <p:cNvCxnSpPr>
              <a:cxnSpLocks/>
            </p:cNvCxnSpPr>
            <p:nvPr/>
          </p:nvCxnSpPr>
          <p:spPr>
            <a:xfrm>
              <a:off x="8565682" y="213030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421E6D6-FAB4-47DF-8DBB-DE757C301275}"/>
                </a:ext>
              </a:extLst>
            </p:cNvPr>
            <p:cNvSpPr/>
            <p:nvPr/>
          </p:nvSpPr>
          <p:spPr>
            <a:xfrm>
              <a:off x="8161021" y="2096456"/>
              <a:ext cx="64135" cy="424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933A5198-E120-4BAE-B4CE-12F355EDE6DD}"/>
                </a:ext>
              </a:extLst>
            </p:cNvPr>
            <p:cNvCxnSpPr>
              <a:cxnSpLocks/>
            </p:cNvCxnSpPr>
            <p:nvPr/>
          </p:nvCxnSpPr>
          <p:spPr>
            <a:xfrm>
              <a:off x="8196112" y="213156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7050B2-394F-4A4E-A462-6DE9A8129D56}"/>
                </a:ext>
              </a:extLst>
            </p:cNvPr>
            <p:cNvSpPr/>
            <p:nvPr/>
          </p:nvSpPr>
          <p:spPr>
            <a:xfrm>
              <a:off x="8185468" y="2800008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39A15B4F-C83B-406A-80C0-7E1A3FF6AAED}"/>
                </a:ext>
              </a:extLst>
            </p:cNvPr>
            <p:cNvCxnSpPr>
              <a:cxnSpLocks/>
            </p:cNvCxnSpPr>
            <p:nvPr/>
          </p:nvCxnSpPr>
          <p:spPr>
            <a:xfrm>
              <a:off x="8216432" y="2803045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D01761-19E7-43E7-A30A-A2499724D372}"/>
                </a:ext>
              </a:extLst>
            </p:cNvPr>
            <p:cNvSpPr/>
            <p:nvPr/>
          </p:nvSpPr>
          <p:spPr>
            <a:xfrm>
              <a:off x="8715960" y="2795646"/>
              <a:ext cx="46406" cy="376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A9BD6D84-F085-45A1-8F5D-93382978DC6E}"/>
                </a:ext>
              </a:extLst>
            </p:cNvPr>
            <p:cNvCxnSpPr>
              <a:cxnSpLocks/>
            </p:cNvCxnSpPr>
            <p:nvPr/>
          </p:nvCxnSpPr>
          <p:spPr>
            <a:xfrm>
              <a:off x="8729512" y="2805946"/>
              <a:ext cx="0" cy="48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D84749D-84B8-4AB1-9119-0FA4CD745F91}"/>
              </a:ext>
            </a:extLst>
          </p:cNvPr>
          <p:cNvCxnSpPr>
            <a:cxnSpLocks/>
          </p:cNvCxnSpPr>
          <p:nvPr/>
        </p:nvCxnSpPr>
        <p:spPr>
          <a:xfrm>
            <a:off x="9201736" y="483843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9610C65-6482-406D-B714-342AF81591C3}"/>
              </a:ext>
            </a:extLst>
          </p:cNvPr>
          <p:cNvCxnSpPr>
            <a:cxnSpLocks/>
          </p:cNvCxnSpPr>
          <p:nvPr/>
        </p:nvCxnSpPr>
        <p:spPr>
          <a:xfrm>
            <a:off x="8781832" y="4839696"/>
            <a:ext cx="0" cy="77400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/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520C327A-3768-4E11-ACBA-4F2BF5EE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954" y="5921455"/>
                <a:ext cx="673748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/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841EDC5B-85C9-4E78-A219-43C3117D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53" y="4833029"/>
                <a:ext cx="673748" cy="246221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/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B30EEADB-D8EB-454E-A8A9-36FB36E1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4804050"/>
                <a:ext cx="673748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/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C243EF6-47E9-4D49-82E6-527FAA96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16" y="2076160"/>
                <a:ext cx="673748" cy="246221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/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A359F54-1469-4A66-82AA-95FB9D1EC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87" y="2067950"/>
                <a:ext cx="673748" cy="246221"/>
              </a:xfrm>
              <a:prstGeom prst="rect">
                <a:avLst/>
              </a:prstGeom>
              <a:blipFill>
                <a:blip r:embed="rId1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/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3F0C21DA-EC28-44DC-8EC5-EA9405CA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12" y="3408461"/>
                <a:ext cx="651040" cy="246221"/>
              </a:xfrm>
              <a:prstGeom prst="rect">
                <a:avLst/>
              </a:prstGeom>
              <a:blipFill>
                <a:blip r:embed="rId1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2CCAF212-F7EB-4DF7-8500-54FB9235FDB2}"/>
              </a:ext>
            </a:extLst>
          </p:cNvPr>
          <p:cNvSpPr/>
          <p:nvPr/>
        </p:nvSpPr>
        <p:spPr>
          <a:xfrm>
            <a:off x="8060326" y="1122980"/>
            <a:ext cx="2493676" cy="2274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27E558B9-2221-469B-B38B-A11DE39F1513}"/>
              </a:ext>
            </a:extLst>
          </p:cNvPr>
          <p:cNvCxnSpPr>
            <a:cxnSpLocks/>
          </p:cNvCxnSpPr>
          <p:nvPr/>
        </p:nvCxnSpPr>
        <p:spPr>
          <a:xfrm>
            <a:off x="8162436" y="1240271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79BC5A33-039F-4010-8AF2-C9FC98BA90F0}"/>
              </a:ext>
            </a:extLst>
          </p:cNvPr>
          <p:cNvSpPr txBox="1"/>
          <p:nvPr/>
        </p:nvSpPr>
        <p:spPr>
          <a:xfrm>
            <a:off x="8410236" y="1142858"/>
            <a:ext cx="67374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beginning</a:t>
            </a:r>
            <a:endParaRPr lang="en-GB" sz="1200" dirty="0"/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0D7C730-1EC2-498A-B653-C8FD5C78771F}"/>
              </a:ext>
            </a:extLst>
          </p:cNvPr>
          <p:cNvCxnSpPr>
            <a:cxnSpLocks/>
          </p:cNvCxnSpPr>
          <p:nvPr/>
        </p:nvCxnSpPr>
        <p:spPr>
          <a:xfrm>
            <a:off x="9236527" y="125087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9BCBCB0D-B021-415A-A3E6-B2328C4C2B86}"/>
              </a:ext>
            </a:extLst>
          </p:cNvPr>
          <p:cNvSpPr txBox="1"/>
          <p:nvPr/>
        </p:nvSpPr>
        <p:spPr>
          <a:xfrm>
            <a:off x="9499699" y="1142858"/>
            <a:ext cx="9720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err="1"/>
              <a:t>Detection</a:t>
            </a:r>
            <a:r>
              <a:rPr lang="fr-FR" sz="1200" dirty="0"/>
              <a:t> </a:t>
            </a:r>
            <a:r>
              <a:rPr lang="fr-FR" sz="1200" dirty="0" err="1"/>
              <a:t>limit</a:t>
            </a:r>
            <a:endParaRPr lang="en-GB" sz="1200" dirty="0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BC5D13A6-6FDE-4BC7-BF26-3CCB18D86FBF}"/>
              </a:ext>
            </a:extLst>
          </p:cNvPr>
          <p:cNvSpPr/>
          <p:nvPr/>
        </p:nvSpPr>
        <p:spPr>
          <a:xfrm>
            <a:off x="8064136" y="1137583"/>
            <a:ext cx="2479040" cy="195217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824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F4604-32B6-4F95-B4D0-85FF95EE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A67B70E2-DE67-4306-B1E5-11B7D4E7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Timing </a:t>
            </a:r>
            <a:r>
              <a:rPr lang="fr-FR" sz="3400" b="0" dirty="0" err="1"/>
              <a:t>analysis</a:t>
            </a:r>
            <a:endParaRPr lang="fr-FR" sz="3400" b="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7BE86ED-4A55-4FBF-9F94-0A380F4D9E6D}"/>
              </a:ext>
            </a:extLst>
          </p:cNvPr>
          <p:cNvGrpSpPr/>
          <p:nvPr/>
        </p:nvGrpSpPr>
        <p:grpSpPr>
          <a:xfrm>
            <a:off x="5652587" y="2673974"/>
            <a:ext cx="4662989" cy="2298352"/>
            <a:chOff x="3769360" y="1669935"/>
            <a:chExt cx="4662989" cy="2298352"/>
          </a:xfrm>
        </p:grpSpPr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7EC98873-9714-4AA7-AB03-6641EB09EDED}"/>
                </a:ext>
              </a:extLst>
            </p:cNvPr>
            <p:cNvGrpSpPr/>
            <p:nvPr/>
          </p:nvGrpSpPr>
          <p:grpSpPr>
            <a:xfrm>
              <a:off x="3769360" y="2521603"/>
              <a:ext cx="4662989" cy="1130572"/>
              <a:chOff x="6228756" y="4780240"/>
              <a:chExt cx="5509118" cy="1130572"/>
            </a:xfrm>
          </p:grpSpPr>
          <p:pic>
            <p:nvPicPr>
              <p:cNvPr id="106" name="Image 105">
                <a:extLst>
                  <a:ext uri="{FF2B5EF4-FFF2-40B4-BE49-F238E27FC236}">
                    <a16:creationId xmlns:a16="http://schemas.microsoft.com/office/drawing/2014/main" id="{231A1BBD-64B2-4FE5-85AC-FB1E46EB62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00D984F1-F55B-4295-8B4A-57B65E4AEA30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Time (s)</a:t>
                </a:r>
                <a:endParaRPr lang="en-GB" sz="1000" dirty="0"/>
              </a:p>
            </p:txBody>
          </p:sp>
        </p:grpSp>
        <p:sp>
          <p:nvSpPr>
            <p:cNvPr id="108" name="Rectangle : coins arrondis 107">
              <a:extLst>
                <a:ext uri="{FF2B5EF4-FFF2-40B4-BE49-F238E27FC236}">
                  <a16:creationId xmlns:a16="http://schemas.microsoft.com/office/drawing/2014/main" id="{9B327298-4CF4-4E1D-BB64-4BC869DCED9D}"/>
                </a:ext>
              </a:extLst>
            </p:cNvPr>
            <p:cNvSpPr/>
            <p:nvPr/>
          </p:nvSpPr>
          <p:spPr>
            <a:xfrm>
              <a:off x="5620368" y="260916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06A3D54E-0EB9-4644-A4DD-A5810E58E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51" y="265443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AC050B94-7F54-4F17-96D8-64F028F22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05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1390E124-5E4C-445D-A2D0-73F731581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032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2070C24B-AF64-4B08-9C29-24AD866A9936}"/>
                </a:ext>
              </a:extLst>
            </p:cNvPr>
            <p:cNvSpPr/>
            <p:nvPr/>
          </p:nvSpPr>
          <p:spPr>
            <a:xfrm>
              <a:off x="3902476" y="167407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rgbClr val="16223A"/>
                  </a:solidFill>
                </a:rPr>
                <a:t>Start of Swallowing ?</a:t>
              </a:r>
            </a:p>
          </p:txBody>
        </p:sp>
        <p:cxnSp>
          <p:nvCxnSpPr>
            <p:cNvPr id="113" name="Connecteur : en arc 112">
              <a:extLst>
                <a:ext uri="{FF2B5EF4-FFF2-40B4-BE49-F238E27FC236}">
                  <a16:creationId xmlns:a16="http://schemas.microsoft.com/office/drawing/2014/main" id="{C47895C6-5B99-4170-A41F-F48742905938}"/>
                </a:ext>
              </a:extLst>
            </p:cNvPr>
            <p:cNvCxnSpPr>
              <a:cxnSpLocks/>
              <a:stCxn id="112" idx="2"/>
            </p:cNvCxnSpPr>
            <p:nvPr/>
          </p:nvCxnSpPr>
          <p:spPr>
            <a:xfrm rot="16200000" flipH="1">
              <a:off x="4835048" y="1860151"/>
              <a:ext cx="849220" cy="1400798"/>
            </a:xfrm>
            <a:prstGeom prst="curvedConnector2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 : coins arrondis 113">
              <a:extLst>
                <a:ext uri="{FF2B5EF4-FFF2-40B4-BE49-F238E27FC236}">
                  <a16:creationId xmlns:a16="http://schemas.microsoft.com/office/drawing/2014/main" id="{4342808F-930C-4CEE-A380-9F6922BAE6A6}"/>
                </a:ext>
              </a:extLst>
            </p:cNvPr>
            <p:cNvSpPr/>
            <p:nvPr/>
          </p:nvSpPr>
          <p:spPr>
            <a:xfrm>
              <a:off x="5312380" y="166993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rgbClr val="16223A"/>
                  </a:solidFill>
                </a:rPr>
                <a:t>Available</a:t>
              </a:r>
            </a:p>
            <a:p>
              <a:pPr algn="ctr"/>
              <a:r>
                <a:rPr lang="en-US" sz="1400" dirty="0">
                  <a:solidFill>
                    <a:srgbClr val="16223A"/>
                  </a:solidFill>
                </a:rPr>
                <a:t>time ?</a:t>
              </a:r>
            </a:p>
          </p:txBody>
        </p:sp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DDF9A2C1-23A7-43CA-9B9C-33595C4F16E8}"/>
                </a:ext>
              </a:extLst>
            </p:cNvPr>
            <p:cNvSpPr/>
            <p:nvPr/>
          </p:nvSpPr>
          <p:spPr>
            <a:xfrm>
              <a:off x="6559648" y="167458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rgbClr val="E5E5E5"/>
                  </a:solidFill>
                </a:rPr>
                <a:t>Tends to be dedicated to swallowing ?</a:t>
              </a:r>
            </a:p>
          </p:txBody>
        </p:sp>
        <p:cxnSp>
          <p:nvCxnSpPr>
            <p:cNvPr id="116" name="Connecteur : en arc 115">
              <a:extLst>
                <a:ext uri="{FF2B5EF4-FFF2-40B4-BE49-F238E27FC236}">
                  <a16:creationId xmlns:a16="http://schemas.microsoft.com/office/drawing/2014/main" id="{EE4FE5F9-B263-4194-B74C-77C08E892E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0390" y="2176924"/>
              <a:ext cx="597287" cy="514301"/>
            </a:xfrm>
            <a:prstGeom prst="curvedConnector3">
              <a:avLst>
                <a:gd name="adj1" fmla="val 95449"/>
              </a:avLst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45F9CD11-C8D0-4690-B1C4-99449BD3123D}"/>
                </a:ext>
              </a:extLst>
            </p:cNvPr>
            <p:cNvCxnSpPr>
              <a:cxnSpLocks/>
              <a:stCxn id="114" idx="2"/>
            </p:cNvCxnSpPr>
            <p:nvPr/>
          </p:nvCxnSpPr>
          <p:spPr>
            <a:xfrm>
              <a:off x="5887845" y="2140083"/>
              <a:ext cx="419909" cy="699027"/>
            </a:xfrm>
            <a:prstGeom prst="straightConnector1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>
                  <a:extLst>
                    <a:ext uri="{FF2B5EF4-FFF2-40B4-BE49-F238E27FC236}">
                      <a16:creationId xmlns:a16="http://schemas.microsoft.com/office/drawing/2014/main" id="{00B575D7-1B64-4FB3-BEB9-CF67BD5308F1}"/>
                    </a:ext>
                  </a:extLst>
                </p:cNvPr>
                <p:cNvSpPr txBox="1"/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ZoneTexte 120">
                  <a:extLst>
                    <a:ext uri="{FF2B5EF4-FFF2-40B4-BE49-F238E27FC236}">
                      <a16:creationId xmlns:a16="http://schemas.microsoft.com/office/drawing/2014/main" id="{00B575D7-1B64-4FB3-BEB9-CF67BD530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ZoneTexte 121">
                  <a:extLst>
                    <a:ext uri="{FF2B5EF4-FFF2-40B4-BE49-F238E27FC236}">
                      <a16:creationId xmlns:a16="http://schemas.microsoft.com/office/drawing/2014/main" id="{8C8EBF66-1C43-4032-8CFA-103DC6C3D415}"/>
                    </a:ext>
                  </a:extLst>
                </p:cNvPr>
                <p:cNvSpPr txBox="1"/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2" name="ZoneTexte 121">
                  <a:extLst>
                    <a:ext uri="{FF2B5EF4-FFF2-40B4-BE49-F238E27FC236}">
                      <a16:creationId xmlns:a16="http://schemas.microsoft.com/office/drawing/2014/main" id="{8C8EBF66-1C43-4032-8CFA-103DC6C3D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1F0A0620-62F7-4B33-9123-5B33998DAB7D}"/>
                    </a:ext>
                  </a:extLst>
                </p:cNvPr>
                <p:cNvSpPr txBox="1"/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3" name="ZoneTexte 122">
                  <a:extLst>
                    <a:ext uri="{FF2B5EF4-FFF2-40B4-BE49-F238E27FC236}">
                      <a16:creationId xmlns:a16="http://schemas.microsoft.com/office/drawing/2014/main" id="{1F0A0620-62F7-4B33-9123-5B33998DA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D26ADD62-D096-47BB-8D92-3429828D5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792" y="2647168"/>
              <a:ext cx="0" cy="936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>
                  <a:extLst>
                    <a:ext uri="{FF2B5EF4-FFF2-40B4-BE49-F238E27FC236}">
                      <a16:creationId xmlns:a16="http://schemas.microsoft.com/office/drawing/2014/main" id="{9E0706F1-41C7-4AC6-8486-5617E91CF90D}"/>
                    </a:ext>
                  </a:extLst>
                </p:cNvPr>
                <p:cNvSpPr txBox="1"/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ZoneTexte 124">
                  <a:extLst>
                    <a:ext uri="{FF2B5EF4-FFF2-40B4-BE49-F238E27FC236}">
                      <a16:creationId xmlns:a16="http://schemas.microsoft.com/office/drawing/2014/main" id="{9E0706F1-41C7-4AC6-8486-5617E91CF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7056CEB6-986F-4D2A-95DF-B40622843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424" y="2466604"/>
                <a:ext cx="2927590" cy="2293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400" i="1" dirty="0" smtClean="0"/>
                        <m:t>N</m:t>
                      </m:r>
                      <m:r>
                        <m:rPr>
                          <m:nor/>
                        </m:rPr>
                        <a:rPr lang="fr-FR" sz="1400" b="0" i="1" dirty="0" smtClean="0"/>
                        <m:t>ormalized</m:t>
                      </m:r>
                      <m:r>
                        <m:rPr>
                          <m:nor/>
                        </m:rPr>
                        <a:rPr lang="fr-FR" sz="1400" b="0" i="1" dirty="0" smtClean="0"/>
                        <m:t> </m:t>
                      </m:r>
                      <m:r>
                        <m:rPr>
                          <m:nor/>
                        </m:rPr>
                        <a:rPr lang="fr-FR" sz="1400" b="0" i="1" dirty="0" smtClean="0"/>
                        <m:t>temporal</m:t>
                      </m:r>
                      <m:r>
                        <m:rPr>
                          <m:nor/>
                        </m:rPr>
                        <a:rPr lang="fr-FR" sz="1400" b="0" i="1" dirty="0" smtClean="0"/>
                        <m:t> </m:t>
                      </m:r>
                      <m:r>
                        <m:rPr>
                          <m:nor/>
                        </m:rPr>
                        <a:rPr lang="fr-FR" sz="1400" b="0" i="1" dirty="0" smtClean="0"/>
                        <m:t>variables</m:t>
                      </m:r>
                      <m:r>
                        <m:rPr>
                          <m:nor/>
                        </m:rPr>
                        <a:rPr lang="fr-FR" sz="1400" dirty="0" smtClean="0"/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GB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fr-FR" sz="1400" dirty="0"/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Repeated</a:t>
                </a:r>
                <a:r>
                  <a:rPr lang="fr-FR" sz="1400" b="1" dirty="0"/>
                  <a:t> mesure ANOVA: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/>
                  <a:t>Effect</a:t>
                </a:r>
                <a:r>
                  <a:rPr lang="fr-FR" sz="1200" dirty="0"/>
                  <a:t> of bolus type ?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200" dirty="0"/>
                  <a:t>Effect</a:t>
                </a:r>
                <a:r>
                  <a:rPr lang="fr-FR" sz="1200" dirty="0"/>
                  <a:t> of muscle type ?</a:t>
                </a:r>
              </a:p>
            </p:txBody>
          </p:sp>
        </mc:Choice>
        <mc:Fallback xmlns=""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7056CEB6-986F-4D2A-95DF-B4062284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24" y="2466604"/>
                <a:ext cx="2927590" cy="2293199"/>
              </a:xfrm>
              <a:prstGeom prst="rect">
                <a:avLst/>
              </a:prstGeom>
              <a:blipFill>
                <a:blip r:embed="rId7"/>
                <a:stretch>
                  <a:fillRect l="-417" b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367218D-F41A-450E-8BF7-111D591A0300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Stylohyoid and posterior digastric timing evaluation. In: BSN (2023)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50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4EC79111-D719-4703-A085-2384398A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9" y="2075925"/>
            <a:ext cx="6870558" cy="35280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5C929B03-A541-4391-8BA9-67327CC52356}"/>
              </a:ext>
            </a:extLst>
          </p:cNvPr>
          <p:cNvSpPr txBox="1"/>
          <p:nvPr/>
        </p:nvSpPr>
        <p:spPr>
          <a:xfrm>
            <a:off x="6881267" y="1797261"/>
            <a:ext cx="12840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err="1">
                <a:solidFill>
                  <a:srgbClr val="4F78DA"/>
                </a:solidFill>
              </a:rPr>
              <a:t>Stylohyoid</a:t>
            </a:r>
            <a:endParaRPr lang="en-GB" sz="1400" dirty="0">
              <a:solidFill>
                <a:srgbClr val="4F78DA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694FD36-680B-4669-9DB0-26927C42AB1E}"/>
              </a:ext>
            </a:extLst>
          </p:cNvPr>
          <p:cNvSpPr txBox="1"/>
          <p:nvPr/>
        </p:nvSpPr>
        <p:spPr>
          <a:xfrm>
            <a:off x="7204768" y="2059357"/>
            <a:ext cx="17011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err="1">
                <a:solidFill>
                  <a:srgbClr val="DB4C4C"/>
                </a:solidFill>
              </a:rPr>
              <a:t>Posterior</a:t>
            </a:r>
            <a:r>
              <a:rPr lang="fr-FR" sz="1400" dirty="0">
                <a:solidFill>
                  <a:srgbClr val="DB4C4C"/>
                </a:solidFill>
              </a:rPr>
              <a:t> </a:t>
            </a:r>
            <a:r>
              <a:rPr lang="fr-FR" sz="1400" dirty="0" err="1">
                <a:solidFill>
                  <a:srgbClr val="DB4C4C"/>
                </a:solidFill>
              </a:rPr>
              <a:t>Digastric</a:t>
            </a:r>
            <a:endParaRPr lang="en-GB" sz="1400" dirty="0">
              <a:solidFill>
                <a:srgbClr val="DB4C4C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EA45CC1-35A2-49AF-B442-3DD4927E52CD}"/>
              </a:ext>
            </a:extLst>
          </p:cNvPr>
          <p:cNvSpPr txBox="1"/>
          <p:nvPr/>
        </p:nvSpPr>
        <p:spPr>
          <a:xfrm>
            <a:off x="7434535" y="2546932"/>
            <a:ext cx="1919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err="1">
                <a:solidFill>
                  <a:srgbClr val="4E9170"/>
                </a:solidFill>
              </a:rPr>
              <a:t>Submandibular</a:t>
            </a:r>
            <a:endParaRPr lang="en-GB" sz="1400" dirty="0">
              <a:solidFill>
                <a:srgbClr val="4E9170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A36411E-4CAE-4FDB-A1E3-39193D6BFB73}"/>
              </a:ext>
            </a:extLst>
          </p:cNvPr>
          <p:cNvSpPr txBox="1"/>
          <p:nvPr/>
        </p:nvSpPr>
        <p:spPr>
          <a:xfrm>
            <a:off x="7094204" y="2828533"/>
            <a:ext cx="168129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/>
              <a:t>Temporal </a:t>
            </a:r>
            <a:r>
              <a:rPr lang="fr-FR" sz="1400" dirty="0" err="1"/>
              <a:t>limit</a:t>
            </a:r>
            <a:endParaRPr lang="en-GB" sz="14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9B7088F-CB79-425B-819F-F15DAF5DC11B}"/>
              </a:ext>
            </a:extLst>
          </p:cNvPr>
          <p:cNvCxnSpPr>
            <a:cxnSpLocks/>
          </p:cNvCxnSpPr>
          <p:nvPr/>
        </p:nvCxnSpPr>
        <p:spPr>
          <a:xfrm flipH="1">
            <a:off x="6674645" y="2935380"/>
            <a:ext cx="40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221794BC-824E-44B8-812E-B07FFF4546C9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7127213" y="2573388"/>
            <a:ext cx="307323" cy="81266"/>
          </a:xfrm>
          <a:prstGeom prst="curvedConnector3">
            <a:avLst>
              <a:gd name="adj1" fmla="val 98557"/>
            </a:avLst>
          </a:prstGeom>
          <a:ln>
            <a:solidFill>
              <a:srgbClr val="4E91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78F7E337-04FD-4A1D-AA9C-1BBAE62EBA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69320" y="2252188"/>
            <a:ext cx="367200" cy="180000"/>
          </a:xfrm>
          <a:prstGeom prst="curvedConnector3">
            <a:avLst>
              <a:gd name="adj1" fmla="val 180"/>
            </a:avLst>
          </a:prstGeom>
          <a:ln>
            <a:solidFill>
              <a:srgbClr val="DB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rc 47">
            <a:extLst>
              <a:ext uri="{FF2B5EF4-FFF2-40B4-BE49-F238E27FC236}">
                <a16:creationId xmlns:a16="http://schemas.microsoft.com/office/drawing/2014/main" id="{D743037E-5245-445B-8C14-D90D25319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15250" y="2108279"/>
            <a:ext cx="284241" cy="66740"/>
          </a:xfrm>
          <a:prstGeom prst="curvedConnector3">
            <a:avLst>
              <a:gd name="adj1" fmla="val 80159"/>
            </a:avLst>
          </a:prstGeom>
          <a:ln>
            <a:solidFill>
              <a:srgbClr val="4F7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/>
                <a:t>means</a:t>
              </a:r>
              <a:r>
                <a:rPr lang="fr-FR" sz="1400" dirty="0"/>
                <a:t>,        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7673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4026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525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5806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92042" y="315163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491942" y="3350270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58117" y="400828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07880" y="420371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10750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5047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528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63180" y="486176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E84A6D4-FFD8-40CD-B83C-8A6F436DB7AE}"/>
              </a:ext>
            </a:extLst>
          </p:cNvPr>
          <p:cNvSpPr txBox="1"/>
          <p:nvPr/>
        </p:nvSpPr>
        <p:spPr>
          <a:xfrm rot="16200000">
            <a:off x="1059328" y="3532886"/>
            <a:ext cx="2236268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600" dirty="0"/>
              <a:t>Type of bolus</a:t>
            </a:r>
            <a:endParaRPr lang="en-GB" sz="16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43FE2F9D-5B03-4E02-B21C-6DBD30BDA509}"/>
              </a:ext>
            </a:extLst>
          </p:cNvPr>
          <p:cNvSpPr txBox="1"/>
          <p:nvPr/>
        </p:nvSpPr>
        <p:spPr>
          <a:xfrm>
            <a:off x="5337962" y="5422621"/>
            <a:ext cx="77800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time (s)</a:t>
            </a:r>
            <a:endParaRPr lang="en-GB" sz="1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AB4EC4-CA00-4B4B-AEB3-FC6C9EFC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82" name="Titre 1">
            <a:extLst>
              <a:ext uri="{FF2B5EF4-FFF2-40B4-BE49-F238E27FC236}">
                <a16:creationId xmlns:a16="http://schemas.microsoft.com/office/drawing/2014/main" id="{BD17D87A-07F0-430A-9E39-AE3C3F34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Timing </a:t>
            </a:r>
            <a:r>
              <a:rPr lang="fr-FR" sz="3400" b="0" dirty="0" err="1"/>
              <a:t>analysis</a:t>
            </a:r>
            <a:endParaRPr lang="fr-FR" sz="3400" b="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D65DC202-AB70-47FF-807C-B8CB49C40F5E}"/>
              </a:ext>
            </a:extLst>
          </p:cNvPr>
          <p:cNvSpPr txBox="1"/>
          <p:nvPr/>
        </p:nvSpPr>
        <p:spPr>
          <a:xfrm>
            <a:off x="2261999" y="2311604"/>
            <a:ext cx="5580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saliva</a:t>
            </a:r>
            <a:endParaRPr lang="en-GB" sz="1400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23B3A77-9073-4342-9C8E-393ACF1DA2D3}"/>
              </a:ext>
            </a:extLst>
          </p:cNvPr>
          <p:cNvSpPr txBox="1"/>
          <p:nvPr/>
        </p:nvSpPr>
        <p:spPr>
          <a:xfrm>
            <a:off x="2262000" y="3187020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water</a:t>
            </a:r>
            <a:endParaRPr lang="en-GB" sz="1600" dirty="0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49E0742-AD46-4BEF-8DAB-C6D1CB90FD16}"/>
              </a:ext>
            </a:extLst>
          </p:cNvPr>
          <p:cNvSpPr txBox="1"/>
          <p:nvPr/>
        </p:nvSpPr>
        <p:spPr>
          <a:xfrm>
            <a:off x="2262000" y="3999627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thick</a:t>
            </a:r>
            <a:endParaRPr lang="en-GB" sz="16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3D317482-E6E4-4BF8-833A-48E9B5183EC5}"/>
              </a:ext>
            </a:extLst>
          </p:cNvPr>
          <p:cNvSpPr txBox="1"/>
          <p:nvPr/>
        </p:nvSpPr>
        <p:spPr>
          <a:xfrm>
            <a:off x="2262000" y="4821759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solid</a:t>
            </a:r>
            <a:endParaRPr lang="en-GB" sz="1600" dirty="0"/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15143DE0-1C41-43CF-BDAF-15808000B0E9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3175E32-30F9-4B91-BBF1-376583C2B2A0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02EDE60-3B18-4D6D-A7A3-96C52282E659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D25AAAA-7451-46E5-8C3A-DFBBDC754AC7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78931CCE-ABC7-481B-9480-59A358FB040D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>
                  <a:solidFill>
                    <a:srgbClr val="4F78DA"/>
                  </a:solidFill>
                </a:rPr>
                <a:t>Stylohyoid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4ECA38F-7165-435E-8835-0C5165E75AA1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>
                  <a:solidFill>
                    <a:srgbClr val="DB4C4C"/>
                  </a:solidFill>
                </a:rPr>
                <a:t>Posterior</a:t>
              </a:r>
              <a:r>
                <a:rPr lang="fr-FR" sz="1400" dirty="0">
                  <a:solidFill>
                    <a:srgbClr val="DB4C4C"/>
                  </a:solidFill>
                </a:rPr>
                <a:t> </a:t>
              </a:r>
              <a:r>
                <a:rPr lang="fr-FR" sz="1400" dirty="0" err="1">
                  <a:solidFill>
                    <a:srgbClr val="DB4C4C"/>
                  </a:solidFill>
                </a:rPr>
                <a:t>Digastric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7CDDD75E-692B-43C2-8B40-1C41A55B86EE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>
                  <a:solidFill>
                    <a:srgbClr val="4E9170"/>
                  </a:solidFill>
                </a:rPr>
                <a:t>Submandibular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2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9" grpId="0" animBg="1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>
            <a:extLst>
              <a:ext uri="{FF2B5EF4-FFF2-40B4-BE49-F238E27FC236}">
                <a16:creationId xmlns:a16="http://schemas.microsoft.com/office/drawing/2014/main" id="{2FF48D76-ED7F-486C-8E2E-786007AE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9" y="2079085"/>
            <a:ext cx="6870559" cy="352484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089F30A-3C06-4AFC-B227-1E53623880B3}"/>
              </a:ext>
            </a:extLst>
          </p:cNvPr>
          <p:cNvSpPr/>
          <p:nvPr/>
        </p:nvSpPr>
        <p:spPr>
          <a:xfrm>
            <a:off x="3520400" y="1784545"/>
            <a:ext cx="3074221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BAD1EFF-3A27-499A-8C42-94A973647A91}"/>
              </a:ext>
            </a:extLst>
          </p:cNvPr>
          <p:cNvGrpSpPr/>
          <p:nvPr/>
        </p:nvGrpSpPr>
        <p:grpSpPr>
          <a:xfrm>
            <a:off x="3590250" y="1784159"/>
            <a:ext cx="2989874" cy="230816"/>
            <a:chOff x="3397250" y="1252301"/>
            <a:chExt cx="2989874" cy="395085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5373DD53-8C70-4F28-8F55-C02CE8C301F2}"/>
                </a:ext>
              </a:extLst>
            </p:cNvPr>
            <p:cNvCxnSpPr/>
            <p:nvPr/>
          </p:nvCxnSpPr>
          <p:spPr>
            <a:xfrm>
              <a:off x="3397250" y="1486051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C9BEAA0-172B-4C11-A961-8CE385511E8D}"/>
                </a:ext>
              </a:extLst>
            </p:cNvPr>
            <p:cNvSpPr txBox="1"/>
            <p:nvPr/>
          </p:nvSpPr>
          <p:spPr>
            <a:xfrm>
              <a:off x="3676716" y="1278611"/>
              <a:ext cx="2710408" cy="368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/>
                <a:t>means</a:t>
              </a:r>
              <a:r>
                <a:rPr lang="fr-FR" sz="1400" dirty="0"/>
                <a:t>,               : p&lt;0,05,         : p&lt;0,01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E59014A-7982-4930-9985-DD431EF230BE}"/>
                </a:ext>
              </a:extLst>
            </p:cNvPr>
            <p:cNvSpPr/>
            <p:nvPr/>
          </p:nvSpPr>
          <p:spPr>
            <a:xfrm>
              <a:off x="4537897" y="1252301"/>
              <a:ext cx="30008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</a:t>
              </a:r>
              <a:endParaRPr lang="en-GB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5AF522-87DB-4444-9A38-D88FB4971FE2}"/>
                </a:ext>
              </a:extLst>
            </p:cNvPr>
            <p:cNvSpPr/>
            <p:nvPr/>
          </p:nvSpPr>
          <p:spPr>
            <a:xfrm>
              <a:off x="5417129" y="1252301"/>
              <a:ext cx="415498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**</a:t>
              </a:r>
              <a:endParaRPr lang="en-GB" dirty="0"/>
            </a:p>
          </p:txBody>
        </p:sp>
      </p:grp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8B9F112D-1A11-42F7-AE89-9BFA1814C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1989" y="2734580"/>
            <a:ext cx="471767" cy="252000"/>
          </a:xfrm>
          <a:prstGeom prst="bentConnector3">
            <a:avLst>
              <a:gd name="adj1" fmla="val 52188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E3967994-532D-4442-9E6F-E607F6E0C6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7673" y="3264970"/>
            <a:ext cx="1152000" cy="363600"/>
          </a:xfrm>
          <a:prstGeom prst="bentConnector3">
            <a:avLst>
              <a:gd name="adj1" fmla="val 8232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D5B693A-50D1-496B-B444-43BE05ADB5F4}"/>
              </a:ext>
            </a:extLst>
          </p:cNvPr>
          <p:cNvCxnSpPr>
            <a:cxnSpLocks/>
          </p:cNvCxnSpPr>
          <p:nvPr/>
        </p:nvCxnSpPr>
        <p:spPr>
          <a:xfrm rot="5400000">
            <a:off x="5176780" y="4451523"/>
            <a:ext cx="468000" cy="226800"/>
          </a:xfrm>
          <a:prstGeom prst="bentConnector3">
            <a:avLst>
              <a:gd name="adj1" fmla="val 57819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24E7F7-78A9-4452-A5C5-C5AC9C2B0341}"/>
              </a:ext>
            </a:extLst>
          </p:cNvPr>
          <p:cNvSpPr/>
          <p:nvPr/>
        </p:nvSpPr>
        <p:spPr>
          <a:xfrm>
            <a:off x="5146771" y="26398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7B6DC0-46A3-4D41-9B28-4CDA6B16A7C3}"/>
              </a:ext>
            </a:extLst>
          </p:cNvPr>
          <p:cNvSpPr/>
          <p:nvPr/>
        </p:nvSpPr>
        <p:spPr>
          <a:xfrm>
            <a:off x="5143857" y="358349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**</a:t>
            </a:r>
            <a:endParaRPr lang="en-GB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4EA529-D031-4B26-A0B8-8C8B0D2DF3EB}"/>
              </a:ext>
            </a:extLst>
          </p:cNvPr>
          <p:cNvSpPr/>
          <p:nvPr/>
        </p:nvSpPr>
        <p:spPr>
          <a:xfrm>
            <a:off x="5274846" y="437575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*</a:t>
            </a:r>
            <a:endParaRPr lang="en-GB" sz="16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C111E3-F3D8-4CDF-A56E-2F3675F27966}"/>
              </a:ext>
            </a:extLst>
          </p:cNvPr>
          <p:cNvSpPr/>
          <p:nvPr/>
        </p:nvSpPr>
        <p:spPr>
          <a:xfrm>
            <a:off x="6087390" y="24026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F5296D-B783-4CC1-8B20-E81053FC7036}"/>
              </a:ext>
            </a:extLst>
          </p:cNvPr>
          <p:cNvSpPr/>
          <p:nvPr/>
        </p:nvSpPr>
        <p:spPr>
          <a:xfrm>
            <a:off x="6794150" y="1886901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C058F55-77DD-4BEA-AB26-73484DA58FDC}"/>
              </a:ext>
            </a:extLst>
          </p:cNvPr>
          <p:cNvSpPr/>
          <p:nvPr/>
        </p:nvSpPr>
        <p:spPr>
          <a:xfrm>
            <a:off x="6231852" y="2498011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3C8FA76-AD0E-4663-A024-8437238F0570}"/>
              </a:ext>
            </a:extLst>
          </p:cNvPr>
          <p:cNvSpPr/>
          <p:nvPr/>
        </p:nvSpPr>
        <p:spPr>
          <a:xfrm>
            <a:off x="6536586" y="230525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FFBBC86-A4EE-4640-9A8D-E95386F8BC79}"/>
              </a:ext>
            </a:extLst>
          </p:cNvPr>
          <p:cNvSpPr/>
          <p:nvPr/>
        </p:nvSpPr>
        <p:spPr>
          <a:xfrm>
            <a:off x="6187771" y="3258065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979984C-4E22-415C-B661-10274848BFF2}"/>
              </a:ext>
            </a:extLst>
          </p:cNvPr>
          <p:cNvSpPr/>
          <p:nvPr/>
        </p:nvSpPr>
        <p:spPr>
          <a:xfrm>
            <a:off x="6792042" y="315163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9E0D85-9F6A-4D37-B2E1-6857086DDD5B}"/>
              </a:ext>
            </a:extLst>
          </p:cNvPr>
          <p:cNvSpPr/>
          <p:nvPr/>
        </p:nvSpPr>
        <p:spPr>
          <a:xfrm>
            <a:off x="6491942" y="3350270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EE0B78-02F7-4A13-B4FC-D8482C80E712}"/>
              </a:ext>
            </a:extLst>
          </p:cNvPr>
          <p:cNvSpPr/>
          <p:nvPr/>
        </p:nvSpPr>
        <p:spPr>
          <a:xfrm>
            <a:off x="6858117" y="400828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C55584D-EA7C-452A-958E-4D722E3BFE24}"/>
              </a:ext>
            </a:extLst>
          </p:cNvPr>
          <p:cNvSpPr/>
          <p:nvPr/>
        </p:nvSpPr>
        <p:spPr>
          <a:xfrm>
            <a:off x="6521215" y="420371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331AA1C-F988-4722-B187-F3FDCAECA391}"/>
              </a:ext>
            </a:extLst>
          </p:cNvPr>
          <p:cNvSpPr/>
          <p:nvPr/>
        </p:nvSpPr>
        <p:spPr>
          <a:xfrm>
            <a:off x="6155053" y="4107508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776EA3F-B5B1-4DEF-96A3-91FB9322B339}"/>
              </a:ext>
            </a:extLst>
          </p:cNvPr>
          <p:cNvSpPr/>
          <p:nvPr/>
        </p:nvSpPr>
        <p:spPr>
          <a:xfrm>
            <a:off x="6077618" y="4950473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C917C0E-2967-490F-AB17-80D2A695E0F3}"/>
              </a:ext>
            </a:extLst>
          </p:cNvPr>
          <p:cNvSpPr/>
          <p:nvPr/>
        </p:nvSpPr>
        <p:spPr>
          <a:xfrm>
            <a:off x="6304618" y="5052867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1067D50-0C6B-40B9-B5D3-E9DBD1175380}"/>
              </a:ext>
            </a:extLst>
          </p:cNvPr>
          <p:cNvSpPr/>
          <p:nvPr/>
        </p:nvSpPr>
        <p:spPr>
          <a:xfrm>
            <a:off x="6863180" y="4861764"/>
            <a:ext cx="57600" cy="57600"/>
          </a:xfrm>
          <a:prstGeom prst="ellipse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04A598F-4449-4224-B2DE-D06FEF62A897}"/>
              </a:ext>
            </a:extLst>
          </p:cNvPr>
          <p:cNvSpPr txBox="1"/>
          <p:nvPr/>
        </p:nvSpPr>
        <p:spPr>
          <a:xfrm>
            <a:off x="6946551" y="1775364"/>
            <a:ext cx="5324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peaks</a:t>
            </a:r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CC193C86-3EE8-466F-A49E-F6BCB6A46347}"/>
              </a:ext>
            </a:extLst>
          </p:cNvPr>
          <p:cNvSpPr/>
          <p:nvPr/>
        </p:nvSpPr>
        <p:spPr>
          <a:xfrm>
            <a:off x="6723592" y="1788345"/>
            <a:ext cx="786106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43FE2F9D-5B03-4E02-B21C-6DBD30BDA509}"/>
              </a:ext>
            </a:extLst>
          </p:cNvPr>
          <p:cNvSpPr txBox="1"/>
          <p:nvPr/>
        </p:nvSpPr>
        <p:spPr>
          <a:xfrm>
            <a:off x="5337962" y="5422621"/>
            <a:ext cx="77800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time (s)</a:t>
            </a:r>
            <a:endParaRPr lang="en-GB" sz="1400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5832B3B8-F1F4-4AA2-A276-73740426A20C}"/>
              </a:ext>
            </a:extLst>
          </p:cNvPr>
          <p:cNvSpPr/>
          <p:nvPr/>
        </p:nvSpPr>
        <p:spPr>
          <a:xfrm>
            <a:off x="7630648" y="1781952"/>
            <a:ext cx="82800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91B45509-5669-46E7-B0A7-82C9BADBFAFA}"/>
              </a:ext>
            </a:extLst>
          </p:cNvPr>
          <p:cNvSpPr/>
          <p:nvPr/>
        </p:nvSpPr>
        <p:spPr>
          <a:xfrm>
            <a:off x="7701207" y="1872888"/>
            <a:ext cx="90000" cy="9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B0FCA9F-8FB4-4CBC-B953-F4C87C040E9B}"/>
              </a:ext>
            </a:extLst>
          </p:cNvPr>
          <p:cNvSpPr txBox="1"/>
          <p:nvPr/>
        </p:nvSpPr>
        <p:spPr>
          <a:xfrm>
            <a:off x="7853607" y="1768971"/>
            <a:ext cx="6337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onsets</a:t>
            </a:r>
            <a:endParaRPr lang="fr-FR" sz="1600" dirty="0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8242503-5766-475E-A093-D6E2F482BEED}"/>
              </a:ext>
            </a:extLst>
          </p:cNvPr>
          <p:cNvCxnSpPr>
            <a:cxnSpLocks/>
          </p:cNvCxnSpPr>
          <p:nvPr/>
        </p:nvCxnSpPr>
        <p:spPr>
          <a:xfrm flipH="1">
            <a:off x="6526660" y="3576981"/>
            <a:ext cx="23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EA129C2-0298-4316-99B2-EBB2F5A613AC}"/>
              </a:ext>
            </a:extLst>
          </p:cNvPr>
          <p:cNvGrpSpPr/>
          <p:nvPr/>
        </p:nvGrpSpPr>
        <p:grpSpPr>
          <a:xfrm>
            <a:off x="6758715" y="3452958"/>
            <a:ext cx="617986" cy="220431"/>
            <a:chOff x="10134599" y="3772247"/>
            <a:chExt cx="617986" cy="220431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6F2F0582-9B1C-4629-982E-543D11DC6269}"/>
                </a:ext>
              </a:extLst>
            </p:cNvPr>
            <p:cNvSpPr/>
            <p:nvPr/>
          </p:nvSpPr>
          <p:spPr>
            <a:xfrm>
              <a:off x="10134599" y="3803456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BA819777-686F-44D1-A2EF-FD35ADDA5798}"/>
                </a:ext>
              </a:extLst>
            </p:cNvPr>
            <p:cNvSpPr txBox="1"/>
            <p:nvPr/>
          </p:nvSpPr>
          <p:spPr>
            <a:xfrm>
              <a:off x="10172719" y="3772247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0,05s</a:t>
              </a:r>
              <a:endParaRPr lang="fr-FR" sz="1400" dirty="0"/>
            </a:p>
          </p:txBody>
        </p:sp>
      </p:grp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79234C8D-23DE-49A2-B288-C01D47EF78BB}"/>
              </a:ext>
            </a:extLst>
          </p:cNvPr>
          <p:cNvCxnSpPr>
            <a:cxnSpLocks/>
          </p:cNvCxnSpPr>
          <p:nvPr/>
        </p:nvCxnSpPr>
        <p:spPr>
          <a:xfrm flipH="1">
            <a:off x="6379368" y="3824631"/>
            <a:ext cx="381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E7FE75A-A88E-476C-B94C-36529CAA16AE}"/>
              </a:ext>
            </a:extLst>
          </p:cNvPr>
          <p:cNvGrpSpPr/>
          <p:nvPr/>
        </p:nvGrpSpPr>
        <p:grpSpPr>
          <a:xfrm>
            <a:off x="6758715" y="3705063"/>
            <a:ext cx="657356" cy="218050"/>
            <a:chOff x="10134599" y="3767485"/>
            <a:chExt cx="657356" cy="218050"/>
          </a:xfrm>
        </p:grpSpPr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AD42B4A7-A500-4CBD-AB5C-5923B3CD16FF}"/>
                </a:ext>
              </a:extLst>
            </p:cNvPr>
            <p:cNvSpPr/>
            <p:nvPr/>
          </p:nvSpPr>
          <p:spPr>
            <a:xfrm>
              <a:off x="10134599" y="3796313"/>
              <a:ext cx="461326" cy="1892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B745BBE6-8FA4-41D9-BF31-56402A145417}"/>
                </a:ext>
              </a:extLst>
            </p:cNvPr>
            <p:cNvSpPr txBox="1"/>
            <p:nvPr/>
          </p:nvSpPr>
          <p:spPr>
            <a:xfrm>
              <a:off x="10212089" y="3767485"/>
              <a:ext cx="5798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-</a:t>
              </a:r>
              <a:r>
                <a:rPr lang="fr-FR" sz="1200" dirty="0"/>
                <a:t>0,1s</a:t>
              </a:r>
              <a:endParaRPr lang="fr-FR" sz="1400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BF85D3-AD54-4EE9-B68E-1FFAC0EF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94" name="Titre 1">
            <a:extLst>
              <a:ext uri="{FF2B5EF4-FFF2-40B4-BE49-F238E27FC236}">
                <a16:creationId xmlns:a16="http://schemas.microsoft.com/office/drawing/2014/main" id="{C03DE288-1FFA-4177-8C81-E45FCA37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fr-FR" sz="3400" dirty="0"/>
              <a:t>3. </a:t>
            </a:r>
            <a:r>
              <a:rPr lang="fr-FR" sz="3400" dirty="0" err="1"/>
              <a:t>Statistical</a:t>
            </a:r>
            <a:r>
              <a:rPr lang="fr-FR" sz="3400" dirty="0"/>
              <a:t> </a:t>
            </a:r>
            <a:r>
              <a:rPr lang="fr-FR" sz="3400" dirty="0" err="1"/>
              <a:t>study</a:t>
            </a:r>
            <a:r>
              <a:rPr lang="fr-FR" sz="3400" b="0" dirty="0"/>
              <a:t>– Timing </a:t>
            </a:r>
            <a:r>
              <a:rPr lang="fr-FR" sz="3400" b="0" dirty="0" err="1"/>
              <a:t>analysis</a:t>
            </a:r>
            <a:endParaRPr lang="fr-FR" sz="3400" b="0" dirty="0"/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220A90C5-2247-4A22-8E95-8AEBC688EACE}"/>
              </a:ext>
            </a:extLst>
          </p:cNvPr>
          <p:cNvGrpSpPr/>
          <p:nvPr/>
        </p:nvGrpSpPr>
        <p:grpSpPr>
          <a:xfrm>
            <a:off x="8947882" y="2123591"/>
            <a:ext cx="2174519" cy="573584"/>
            <a:chOff x="8810722" y="2138831"/>
            <a:chExt cx="2174519" cy="57358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45A4D4-BBFC-4D3E-8ADB-0C2FD9E3FDFB}"/>
                </a:ext>
              </a:extLst>
            </p:cNvPr>
            <p:cNvSpPr/>
            <p:nvPr/>
          </p:nvSpPr>
          <p:spPr>
            <a:xfrm>
              <a:off x="8810722" y="2175800"/>
              <a:ext cx="174308" cy="141506"/>
            </a:xfrm>
            <a:prstGeom prst="rect">
              <a:avLst/>
            </a:prstGeom>
            <a:solidFill>
              <a:srgbClr val="688EE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483D012-AFC4-41FE-9EB3-E3D34387D72D}"/>
                </a:ext>
              </a:extLst>
            </p:cNvPr>
            <p:cNvSpPr/>
            <p:nvPr/>
          </p:nvSpPr>
          <p:spPr>
            <a:xfrm>
              <a:off x="8810722" y="2354870"/>
              <a:ext cx="174308" cy="141506"/>
            </a:xfrm>
            <a:prstGeom prst="rect">
              <a:avLst/>
            </a:prstGeom>
            <a:solidFill>
              <a:srgbClr val="F96A6A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38BAB05-886B-4E9A-8F9F-97FCEF9A2352}"/>
                </a:ext>
              </a:extLst>
            </p:cNvPr>
            <p:cNvSpPr/>
            <p:nvPr/>
          </p:nvSpPr>
          <p:spPr>
            <a:xfrm>
              <a:off x="8810722" y="2533940"/>
              <a:ext cx="174308" cy="141506"/>
            </a:xfrm>
            <a:prstGeom prst="rect">
              <a:avLst/>
            </a:prstGeom>
            <a:solidFill>
              <a:srgbClr val="68B48E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4AFE340E-74F3-4354-AF57-0FA4480ACB29}"/>
                </a:ext>
              </a:extLst>
            </p:cNvPr>
            <p:cNvSpPr txBox="1"/>
            <p:nvPr/>
          </p:nvSpPr>
          <p:spPr>
            <a:xfrm>
              <a:off x="9066041" y="2138831"/>
              <a:ext cx="12840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>
                  <a:solidFill>
                    <a:srgbClr val="4F78DA"/>
                  </a:solidFill>
                </a:rPr>
                <a:t>Stylohyoid</a:t>
              </a:r>
              <a:endParaRPr lang="en-GB" sz="1400" dirty="0">
                <a:solidFill>
                  <a:srgbClr val="4F78DA"/>
                </a:solidFill>
              </a:endParaRPr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5544D6AB-4040-4D71-9FCB-B3FB9D5AFD3C}"/>
                </a:ext>
              </a:extLst>
            </p:cNvPr>
            <p:cNvSpPr txBox="1"/>
            <p:nvPr/>
          </p:nvSpPr>
          <p:spPr>
            <a:xfrm>
              <a:off x="9066041" y="2317901"/>
              <a:ext cx="1701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>
                  <a:solidFill>
                    <a:srgbClr val="DB4C4C"/>
                  </a:solidFill>
                </a:rPr>
                <a:t>Posterior</a:t>
              </a:r>
              <a:r>
                <a:rPr lang="fr-FR" sz="1400" dirty="0">
                  <a:solidFill>
                    <a:srgbClr val="DB4C4C"/>
                  </a:solidFill>
                </a:rPr>
                <a:t> </a:t>
              </a:r>
              <a:r>
                <a:rPr lang="fr-FR" sz="1400" dirty="0" err="1">
                  <a:solidFill>
                    <a:srgbClr val="DB4C4C"/>
                  </a:solidFill>
                </a:rPr>
                <a:t>Digastric</a:t>
              </a:r>
              <a:endParaRPr lang="en-GB" sz="1400" dirty="0">
                <a:solidFill>
                  <a:srgbClr val="DB4C4C"/>
                </a:solidFill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E7DE22EB-B7F3-4085-86D9-CF749FA6E49D}"/>
                </a:ext>
              </a:extLst>
            </p:cNvPr>
            <p:cNvSpPr txBox="1"/>
            <p:nvPr/>
          </p:nvSpPr>
          <p:spPr>
            <a:xfrm>
              <a:off x="9066041" y="2496971"/>
              <a:ext cx="1919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>
                  <a:solidFill>
                    <a:srgbClr val="4E9170"/>
                  </a:solidFill>
                </a:rPr>
                <a:t>Submandibular</a:t>
              </a:r>
              <a:endParaRPr lang="en-GB" sz="1400" dirty="0">
                <a:solidFill>
                  <a:srgbClr val="4E9170"/>
                </a:solidFill>
              </a:endParaRPr>
            </a:p>
          </p:txBody>
        </p:sp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651BC3E4-0B59-4166-AC0F-D6616B03F95E}"/>
              </a:ext>
            </a:extLst>
          </p:cNvPr>
          <p:cNvSpPr txBox="1"/>
          <p:nvPr/>
        </p:nvSpPr>
        <p:spPr>
          <a:xfrm rot="16200000">
            <a:off x="1059328" y="3532886"/>
            <a:ext cx="2236268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600" dirty="0"/>
              <a:t>Type of bolus</a:t>
            </a:r>
            <a:endParaRPr lang="en-GB" sz="1600" dirty="0"/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CD3F5F3D-D5D0-40F6-8E9A-4C85AE26029D}"/>
              </a:ext>
            </a:extLst>
          </p:cNvPr>
          <p:cNvSpPr txBox="1"/>
          <p:nvPr/>
        </p:nvSpPr>
        <p:spPr>
          <a:xfrm>
            <a:off x="2261999" y="2311604"/>
            <a:ext cx="5580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saliva</a:t>
            </a:r>
            <a:endParaRPr lang="en-GB" sz="1400" dirty="0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BC8DD2E-D91B-4B28-A411-5746E44820DA}"/>
              </a:ext>
            </a:extLst>
          </p:cNvPr>
          <p:cNvSpPr txBox="1"/>
          <p:nvPr/>
        </p:nvSpPr>
        <p:spPr>
          <a:xfrm>
            <a:off x="2262000" y="3187020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water</a:t>
            </a:r>
            <a:endParaRPr lang="en-GB" sz="1600" dirty="0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62E125D9-7D93-48CD-A830-3C5AA9BE1CD9}"/>
              </a:ext>
            </a:extLst>
          </p:cNvPr>
          <p:cNvSpPr txBox="1"/>
          <p:nvPr/>
        </p:nvSpPr>
        <p:spPr>
          <a:xfrm>
            <a:off x="2262000" y="3999627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thick</a:t>
            </a:r>
            <a:endParaRPr lang="en-GB" sz="1600" dirty="0"/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C81F72B8-85AB-44AB-97A3-DD1370B8F0E9}"/>
              </a:ext>
            </a:extLst>
          </p:cNvPr>
          <p:cNvSpPr txBox="1"/>
          <p:nvPr/>
        </p:nvSpPr>
        <p:spPr>
          <a:xfrm>
            <a:off x="2262000" y="4821759"/>
            <a:ext cx="54465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solid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1481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80F273-F466-4B0C-B81D-4A3C404D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BDE169BB-A9AD-45C4-90D2-6513233A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en-US" sz="3400" dirty="0"/>
              <a:t>3. Statistical study</a:t>
            </a:r>
            <a:r>
              <a:rPr lang="en-US" sz="3400" b="0" dirty="0"/>
              <a:t>– Recruitment pattern analysis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B7957CC-820B-4AD0-B137-82F043791945}"/>
              </a:ext>
            </a:extLst>
          </p:cNvPr>
          <p:cNvGrpSpPr/>
          <p:nvPr/>
        </p:nvGrpSpPr>
        <p:grpSpPr>
          <a:xfrm>
            <a:off x="5653479" y="2675890"/>
            <a:ext cx="4662989" cy="2298352"/>
            <a:chOff x="3769360" y="1669935"/>
            <a:chExt cx="4662989" cy="2298352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CFB7057-E193-4B8D-99FA-A6C1C3388848}"/>
                </a:ext>
              </a:extLst>
            </p:cNvPr>
            <p:cNvGrpSpPr/>
            <p:nvPr/>
          </p:nvGrpSpPr>
          <p:grpSpPr>
            <a:xfrm>
              <a:off x="3769360" y="2521603"/>
              <a:ext cx="4662989" cy="1130572"/>
              <a:chOff x="6228756" y="4780240"/>
              <a:chExt cx="5509118" cy="1130572"/>
            </a:xfrm>
          </p:grpSpPr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0312B58F-31E0-467B-9982-0FB5FA181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88555029-EE6D-4F76-B4BD-5E715C74CFCE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Time (s)</a:t>
                </a:r>
                <a:endParaRPr lang="en-GB" sz="1000" dirty="0"/>
              </a:p>
            </p:txBody>
          </p:sp>
        </p:grp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2E8F6F1-FBD7-44FD-9411-24946C99268D}"/>
                </a:ext>
              </a:extLst>
            </p:cNvPr>
            <p:cNvSpPr/>
            <p:nvPr/>
          </p:nvSpPr>
          <p:spPr>
            <a:xfrm>
              <a:off x="5620368" y="260916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7511FF1-3F2A-41B8-AC20-4830B58EC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51" y="265443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A39C92B3-4D29-45FF-8A7A-20BF7FA2F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05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EB7CC0A2-45A8-4753-9391-ADD67FBFB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0327" y="265443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A392277A-1F1C-4C5A-9A3C-6593866BC19F}"/>
                </a:ext>
              </a:extLst>
            </p:cNvPr>
            <p:cNvSpPr/>
            <p:nvPr/>
          </p:nvSpPr>
          <p:spPr>
            <a:xfrm>
              <a:off x="3902476" y="167407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Start of</a:t>
              </a:r>
            </a:p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Swallowing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cxnSp>
          <p:nvCxnSpPr>
            <p:cNvPr id="43" name="Connecteur : en arc 42">
              <a:extLst>
                <a:ext uri="{FF2B5EF4-FFF2-40B4-BE49-F238E27FC236}">
                  <a16:creationId xmlns:a16="http://schemas.microsoft.com/office/drawing/2014/main" id="{6BFF6255-3840-47BB-8983-09B72792D1D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16200000" flipH="1">
              <a:off x="4835048" y="1860151"/>
              <a:ext cx="849220" cy="1400798"/>
            </a:xfrm>
            <a:prstGeom prst="curvedConnector2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62C63536-8050-492E-88FC-578A76B86E68}"/>
                </a:ext>
              </a:extLst>
            </p:cNvPr>
            <p:cNvSpPr/>
            <p:nvPr/>
          </p:nvSpPr>
          <p:spPr>
            <a:xfrm>
              <a:off x="5312380" y="166993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 err="1">
                  <a:solidFill>
                    <a:srgbClr val="E5E5E5"/>
                  </a:solidFill>
                </a:rPr>
                <a:t>Available</a:t>
              </a:r>
              <a:endParaRPr lang="fr-FR" sz="1400" dirty="0">
                <a:solidFill>
                  <a:srgbClr val="E5E5E5"/>
                </a:solidFill>
              </a:endParaRPr>
            </a:p>
            <a:p>
              <a:pPr algn="ctr"/>
              <a:r>
                <a:rPr lang="fr-FR" sz="1400" dirty="0">
                  <a:solidFill>
                    <a:srgbClr val="E5E5E5"/>
                  </a:solidFill>
                </a:rPr>
                <a:t>Time ?</a:t>
              </a:r>
              <a:endParaRPr lang="en-GB" sz="1400" dirty="0">
                <a:solidFill>
                  <a:srgbClr val="E5E5E5"/>
                </a:solidFill>
              </a:endParaRP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B41D186E-6D7B-42B3-8628-7A62D806A406}"/>
                </a:ext>
              </a:extLst>
            </p:cNvPr>
            <p:cNvSpPr/>
            <p:nvPr/>
          </p:nvSpPr>
          <p:spPr>
            <a:xfrm>
              <a:off x="6559648" y="167458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Tends to </a:t>
              </a:r>
              <a:r>
                <a:rPr lang="fr-FR" sz="1400" dirty="0" err="1">
                  <a:solidFill>
                    <a:srgbClr val="16223A"/>
                  </a:solidFill>
                </a:rPr>
                <a:t>be</a:t>
              </a:r>
              <a:r>
                <a:rPr lang="fr-FR" sz="1400" dirty="0">
                  <a:solidFill>
                    <a:srgbClr val="16223A"/>
                  </a:solidFill>
                </a:rPr>
                <a:t> </a:t>
              </a:r>
              <a:r>
                <a:rPr lang="fr-FR" sz="1400" dirty="0" err="1">
                  <a:solidFill>
                    <a:srgbClr val="16223A"/>
                  </a:solidFill>
                </a:rPr>
                <a:t>dedicated</a:t>
              </a:r>
              <a:endParaRPr lang="fr-FR" sz="1400" dirty="0">
                <a:solidFill>
                  <a:srgbClr val="16223A"/>
                </a:solidFill>
              </a:endParaRP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To </a:t>
              </a:r>
              <a:r>
                <a:rPr lang="fr-FR" sz="1400" dirty="0" err="1">
                  <a:solidFill>
                    <a:srgbClr val="16223A"/>
                  </a:solidFill>
                </a:rPr>
                <a:t>swallowing</a:t>
              </a:r>
              <a:r>
                <a:rPr lang="fr-FR" sz="1400" dirty="0">
                  <a:solidFill>
                    <a:srgbClr val="16223A"/>
                  </a:solidFill>
                </a:rPr>
                <a:t>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6" name="Connecteur : en arc 45">
              <a:extLst>
                <a:ext uri="{FF2B5EF4-FFF2-40B4-BE49-F238E27FC236}">
                  <a16:creationId xmlns:a16="http://schemas.microsoft.com/office/drawing/2014/main" id="{643A55E9-A412-4D07-924B-465A97EC6D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0390" y="2176924"/>
              <a:ext cx="597287" cy="514301"/>
            </a:xfrm>
            <a:prstGeom prst="curvedConnector3">
              <a:avLst>
                <a:gd name="adj1" fmla="val 95449"/>
              </a:avLst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8525ED78-3E91-419F-9065-DADD25B0EE66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5887845" y="2140083"/>
              <a:ext cx="419909" cy="699027"/>
            </a:xfrm>
            <a:prstGeom prst="straightConnector1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E5E5E5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EE466FE6-2A59-45A1-BF94-EADFDB2B7D0B}"/>
                    </a:ext>
                  </a:extLst>
                </p:cNvPr>
                <p:cNvSpPr txBox="1"/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EE466FE6-2A59-45A1-BF94-EADFDB2B7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195" y="3722066"/>
                  <a:ext cx="67374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4C3DA373-7792-4625-A754-0A2AAE50D511}"/>
                    </a:ext>
                  </a:extLst>
                </p:cNvPr>
                <p:cNvSpPr txBox="1"/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4C3DA373-7792-4625-A754-0A2AAE50D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810" y="3722066"/>
                  <a:ext cx="673749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4258F07C-4C21-4B8A-99CC-392DC90CB58E}"/>
                    </a:ext>
                  </a:extLst>
                </p:cNvPr>
                <p:cNvSpPr txBox="1"/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4258F07C-4C21-4B8A-99CC-392DC90CB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30" y="3722066"/>
                  <a:ext cx="452940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8D16965F-534C-4A19-91CE-BB9FC2049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792" y="2647168"/>
              <a:ext cx="0" cy="93600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86E46148-BBC3-4CFD-A61C-6DE38000E0F4}"/>
                    </a:ext>
                  </a:extLst>
                </p:cNvPr>
                <p:cNvSpPr txBox="1"/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GB" sz="13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86E46148-BBC3-4CFD-A61C-6DE38000E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824" y="3722066"/>
                  <a:ext cx="673748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Espace réservé du contenu 2">
                <a:extLst>
                  <a:ext uri="{FF2B5EF4-FFF2-40B4-BE49-F238E27FC236}">
                    <a16:creationId xmlns:a16="http://schemas.microsoft.com/office/drawing/2014/main" id="{43086AA4-8C66-45BC-B493-AD2578406D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6424" y="2598511"/>
                <a:ext cx="2678809" cy="2006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400" i="1" dirty="0" smtClean="0"/>
                        <m:t>A</m:t>
                      </m:r>
                      <m:r>
                        <m:rPr>
                          <m:nor/>
                        </m:rPr>
                        <a:rPr lang="fr-FR" sz="1400" b="0" i="1" dirty="0" smtClean="0"/>
                        <m:t>mplutude</m:t>
                      </m:r>
                      <m:r>
                        <m:rPr>
                          <m:nor/>
                        </m:rPr>
                        <a:rPr lang="fr-FR" sz="1400" b="0" i="1" dirty="0" smtClean="0"/>
                        <m:t> </m:t>
                      </m:r>
                      <m:r>
                        <m:rPr>
                          <m:nor/>
                        </m:rPr>
                        <a:rPr lang="fr-FR" sz="1400" b="0" i="1" dirty="0" smtClean="0"/>
                        <m:t>Variables</m:t>
                      </m:r>
                      <m:r>
                        <m:rPr>
                          <m:nor/>
                        </m:rPr>
                        <a:rPr lang="fr-FR" sz="1400" dirty="0" smtClean="0"/>
                        <m:t>:</m:t>
                      </m:r>
                    </m:oMath>
                  </m:oMathPara>
                </a14:m>
                <a:endParaRPr lang="fr-FR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fr-FR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fr-FR" sz="1400" dirty="0"/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fr-FR" sz="1400" b="1" dirty="0" err="1"/>
                  <a:t>Linear</a:t>
                </a:r>
                <a:r>
                  <a:rPr lang="fr-FR" sz="1400" b="1" dirty="0"/>
                  <a:t> Mixed </a:t>
                </a:r>
                <a:r>
                  <a:rPr lang="fr-FR" sz="1400" b="1" dirty="0" err="1"/>
                  <a:t>Models</a:t>
                </a:r>
                <a:endParaRPr lang="fr-FR" sz="1400" b="1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 err="1"/>
                  <a:t>Effect</a:t>
                </a:r>
                <a:r>
                  <a:rPr lang="fr-FR" sz="1200" dirty="0"/>
                  <a:t> of muscle type ?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fr-FR" sz="1200" dirty="0" err="1"/>
                  <a:t>Effect</a:t>
                </a:r>
                <a:r>
                  <a:rPr lang="fr-FR" sz="1200" dirty="0"/>
                  <a:t> of type of </a:t>
                </a:r>
                <a:r>
                  <a:rPr lang="fr-FR" sz="1200" dirty="0" err="1"/>
                  <a:t>task</a:t>
                </a:r>
                <a:r>
                  <a:rPr lang="fr-FR" sz="1200" dirty="0"/>
                  <a:t> ?</a:t>
                </a:r>
              </a:p>
            </p:txBody>
          </p:sp>
        </mc:Choice>
        <mc:Fallback xmlns="">
          <p:sp>
            <p:nvSpPr>
              <p:cNvPr id="74" name="Espace réservé du contenu 2">
                <a:extLst>
                  <a:ext uri="{FF2B5EF4-FFF2-40B4-BE49-F238E27FC236}">
                    <a16:creationId xmlns:a16="http://schemas.microsoft.com/office/drawing/2014/main" id="{43086AA4-8C66-45BC-B493-AD25784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24" y="2598511"/>
                <a:ext cx="2678809" cy="2006421"/>
              </a:xfrm>
              <a:prstGeom prst="rect">
                <a:avLst/>
              </a:prstGeom>
              <a:blipFill>
                <a:blip r:embed="rId7"/>
                <a:stretch>
                  <a:fillRect l="-456" b="-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CA39D8E-8ECE-4E08-A4D4-131C36B12E68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Stylohyoid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digastric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recruitment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pattern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In: IRBM (2023). Submitted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68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ZoneTexte 85">
            <a:extLst>
              <a:ext uri="{FF2B5EF4-FFF2-40B4-BE49-F238E27FC236}">
                <a16:creationId xmlns:a16="http://schemas.microsoft.com/office/drawing/2014/main" id="{06891883-13BF-45CE-8CD6-EA83003A7BDB}"/>
              </a:ext>
            </a:extLst>
          </p:cNvPr>
          <p:cNvSpPr txBox="1"/>
          <p:nvPr/>
        </p:nvSpPr>
        <p:spPr>
          <a:xfrm>
            <a:off x="4556047" y="1277661"/>
            <a:ext cx="895231" cy="215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/>
              <a:t>SH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59" name="Espace réservé du numéro de diapositive 58">
            <a:extLst>
              <a:ext uri="{FF2B5EF4-FFF2-40B4-BE49-F238E27FC236}">
                <a16:creationId xmlns:a16="http://schemas.microsoft.com/office/drawing/2014/main" id="{82167A53-69FB-4A11-98C4-5334A8FF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35</a:t>
            </a:fld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BB6A4C6-5F39-45FE-9061-55C99996B580}"/>
              </a:ext>
            </a:extLst>
          </p:cNvPr>
          <p:cNvGrpSpPr/>
          <p:nvPr/>
        </p:nvGrpSpPr>
        <p:grpSpPr>
          <a:xfrm>
            <a:off x="1244413" y="1494760"/>
            <a:ext cx="4313685" cy="2927363"/>
            <a:chOff x="1244413" y="1527779"/>
            <a:chExt cx="4313685" cy="292736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863F9B6-0A55-475B-91FC-A5D9035E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" y="1804187"/>
              <a:ext cx="3976948" cy="2412247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0289918-DE59-4632-BDCE-CFA8B5B07FB8}"/>
                </a:ext>
              </a:extLst>
            </p:cNvPr>
            <p:cNvSpPr txBox="1"/>
            <p:nvPr/>
          </p:nvSpPr>
          <p:spPr>
            <a:xfrm rot="16200000">
              <a:off x="134407" y="2789746"/>
              <a:ext cx="252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Normalized RMS Amplitude (%)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B0DAF63-05A9-4FE4-80E4-307EAF98D8BD}"/>
                </a:ext>
              </a:extLst>
            </p:cNvPr>
            <p:cNvSpPr txBox="1"/>
            <p:nvPr/>
          </p:nvSpPr>
          <p:spPr>
            <a:xfrm>
              <a:off x="2147615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saliva</a:t>
              </a:r>
              <a:endParaRPr lang="en-GB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107BBB8-6603-46DC-A1A9-B777B8FB0C9A}"/>
                </a:ext>
              </a:extLst>
            </p:cNvPr>
            <p:cNvSpPr txBox="1"/>
            <p:nvPr/>
          </p:nvSpPr>
          <p:spPr>
            <a:xfrm>
              <a:off x="2956964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water</a:t>
              </a:r>
              <a:endParaRPr lang="en-GB" sz="14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752F87C-1B79-492C-9A6A-1FEC0DD69202}"/>
                </a:ext>
              </a:extLst>
            </p:cNvPr>
            <p:cNvSpPr txBox="1"/>
            <p:nvPr/>
          </p:nvSpPr>
          <p:spPr>
            <a:xfrm>
              <a:off x="3766313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/>
                <a:t>thick</a:t>
              </a:r>
              <a:endParaRPr lang="en-GB" sz="1400" dirty="0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0FA061C8-52D6-4806-BB82-5475DCDEEB3C}"/>
                </a:ext>
              </a:extLst>
            </p:cNvPr>
            <p:cNvSpPr txBox="1"/>
            <p:nvPr/>
          </p:nvSpPr>
          <p:spPr>
            <a:xfrm>
              <a:off x="4575662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/>
                <a:t>solid</a:t>
              </a:r>
              <a:endParaRPr lang="en-GB" sz="14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CBDCB148-4585-4DB3-84AE-4762F3AAE94B}"/>
                </a:ext>
              </a:extLst>
            </p:cNvPr>
            <p:cNvSpPr txBox="1"/>
            <p:nvPr/>
          </p:nvSpPr>
          <p:spPr>
            <a:xfrm>
              <a:off x="3055746" y="1527779"/>
              <a:ext cx="993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maximum</a:t>
              </a:r>
              <a:endParaRPr lang="en-GB" sz="1400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D804129-B477-427D-B5C6-E613EBE22574}"/>
              </a:ext>
            </a:extLst>
          </p:cNvPr>
          <p:cNvGrpSpPr/>
          <p:nvPr/>
        </p:nvGrpSpPr>
        <p:grpSpPr>
          <a:xfrm>
            <a:off x="6317091" y="1494760"/>
            <a:ext cx="4293759" cy="2927363"/>
            <a:chOff x="6022495" y="1527779"/>
            <a:chExt cx="4293759" cy="292736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81A65A9-C858-4225-8449-21F5B1D2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5826" y="1800674"/>
              <a:ext cx="3970428" cy="2425286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CA1A1CF-2B59-43CE-A52B-763A6E3369FA}"/>
                </a:ext>
              </a:extLst>
            </p:cNvPr>
            <p:cNvSpPr txBox="1"/>
            <p:nvPr/>
          </p:nvSpPr>
          <p:spPr>
            <a:xfrm rot="16200000">
              <a:off x="4912489" y="2798986"/>
              <a:ext cx="2527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Normalized RMS Amplitude (%)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7080113C-D0C8-4D18-B5DF-21DD0E7F6424}"/>
                </a:ext>
              </a:extLst>
            </p:cNvPr>
            <p:cNvSpPr txBox="1"/>
            <p:nvPr/>
          </p:nvSpPr>
          <p:spPr>
            <a:xfrm>
              <a:off x="7834239" y="1527779"/>
              <a:ext cx="993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/>
                <a:t>mean</a:t>
              </a:r>
              <a:endParaRPr lang="en-GB" sz="14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D02F0F2B-02B1-4654-8E3B-AC40C49E316D}"/>
                </a:ext>
              </a:extLst>
            </p:cNvPr>
            <p:cNvSpPr txBox="1"/>
            <p:nvPr/>
          </p:nvSpPr>
          <p:spPr>
            <a:xfrm>
              <a:off x="6919464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saliva</a:t>
              </a:r>
              <a:endParaRPr lang="en-GB" sz="14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40BF1788-EEAB-455F-AA66-982F04274656}"/>
                </a:ext>
              </a:extLst>
            </p:cNvPr>
            <p:cNvSpPr txBox="1"/>
            <p:nvPr/>
          </p:nvSpPr>
          <p:spPr>
            <a:xfrm>
              <a:off x="7728813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water</a:t>
              </a:r>
              <a:endParaRPr lang="en-GB" sz="1400" dirty="0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2376C980-7D5E-4383-B727-B9D7E16B3963}"/>
                </a:ext>
              </a:extLst>
            </p:cNvPr>
            <p:cNvSpPr txBox="1"/>
            <p:nvPr/>
          </p:nvSpPr>
          <p:spPr>
            <a:xfrm>
              <a:off x="8538162" y="4147365"/>
              <a:ext cx="59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/>
                <a:t>thick</a:t>
              </a:r>
              <a:endParaRPr lang="en-GB" sz="14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42929E7F-63F8-4A65-BC5C-707B968B9EAF}"/>
                </a:ext>
              </a:extLst>
            </p:cNvPr>
            <p:cNvSpPr txBox="1"/>
            <p:nvPr/>
          </p:nvSpPr>
          <p:spPr>
            <a:xfrm>
              <a:off x="9347511" y="4147365"/>
              <a:ext cx="662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/>
                <a:t>solid</a:t>
              </a:r>
              <a:endParaRPr lang="en-GB" sz="1400" dirty="0"/>
            </a:p>
          </p:txBody>
        </p:sp>
      </p:grpSp>
      <p:sp>
        <p:nvSpPr>
          <p:cNvPr id="70" name="Espace réservé du contenu 2">
            <a:extLst>
              <a:ext uri="{FF2B5EF4-FFF2-40B4-BE49-F238E27FC236}">
                <a16:creationId xmlns:a16="http://schemas.microsoft.com/office/drawing/2014/main" id="{35788615-EFF7-48FB-AE5E-6BDD6FBD9E88}"/>
              </a:ext>
            </a:extLst>
          </p:cNvPr>
          <p:cNvSpPr txBox="1">
            <a:spLocks/>
          </p:cNvSpPr>
          <p:nvPr/>
        </p:nvSpPr>
        <p:spPr>
          <a:xfrm>
            <a:off x="1581151" y="5333967"/>
            <a:ext cx="8149176" cy="593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posterior digastric has the smallest amplitude.</a:t>
            </a:r>
          </a:p>
          <a:p>
            <a:r>
              <a:rPr lang="en-US" sz="1600" dirty="0"/>
              <a:t>The stylohyoid has no significant variation depending on the type of bolus.</a:t>
            </a:r>
            <a:endParaRPr lang="en-US" sz="1200" dirty="0"/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7A94CA2B-8531-4C5E-ADFD-1F5A2FD98263}"/>
              </a:ext>
            </a:extLst>
          </p:cNvPr>
          <p:cNvSpPr/>
          <p:nvPr/>
        </p:nvSpPr>
        <p:spPr>
          <a:xfrm>
            <a:off x="4170426" y="1254553"/>
            <a:ext cx="4375160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E598FDDC-793C-468F-A794-92967EB4C9C5}"/>
              </a:ext>
            </a:extLst>
          </p:cNvPr>
          <p:cNvGrpSpPr/>
          <p:nvPr/>
        </p:nvGrpSpPr>
        <p:grpSpPr>
          <a:xfrm>
            <a:off x="5440277" y="1272334"/>
            <a:ext cx="1044383" cy="215445"/>
            <a:chOff x="6600829" y="2107126"/>
            <a:chExt cx="1044383" cy="215445"/>
          </a:xfrm>
        </p:grpSpPr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4659298-B71A-41D4-B06A-82E99291B7A8}"/>
                </a:ext>
              </a:extLst>
            </p:cNvPr>
            <p:cNvCxnSpPr/>
            <p:nvPr/>
          </p:nvCxnSpPr>
          <p:spPr>
            <a:xfrm>
              <a:off x="6600829" y="2236152"/>
              <a:ext cx="252000" cy="0"/>
            </a:xfrm>
            <a:prstGeom prst="line">
              <a:avLst/>
            </a:prstGeom>
            <a:ln w="19050">
              <a:solidFill>
                <a:srgbClr val="FF7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23D88B4F-8E51-4E10-9A70-AB8C84F131B1}"/>
                </a:ext>
              </a:extLst>
            </p:cNvPr>
            <p:cNvSpPr txBox="1"/>
            <p:nvPr/>
          </p:nvSpPr>
          <p:spPr>
            <a:xfrm>
              <a:off x="6920543" y="2107126"/>
              <a:ext cx="724669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/>
                <a:t>mean</a:t>
              </a:r>
              <a:endParaRPr lang="fr-FR" sz="1400" dirty="0"/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E4D75AD9-D333-4E45-A478-C8D52CFDF514}"/>
              </a:ext>
            </a:extLst>
          </p:cNvPr>
          <p:cNvGrpSpPr/>
          <p:nvPr/>
        </p:nvGrpSpPr>
        <p:grpSpPr>
          <a:xfrm>
            <a:off x="6634394" y="1281980"/>
            <a:ext cx="1984599" cy="215444"/>
            <a:chOff x="7734013" y="2116772"/>
            <a:chExt cx="1984599" cy="215444"/>
          </a:xfrm>
        </p:grpSpPr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6D8F3CB9-6B89-409C-9FDB-B8A4819F87ED}"/>
                </a:ext>
              </a:extLst>
            </p:cNvPr>
            <p:cNvCxnSpPr/>
            <p:nvPr/>
          </p:nvCxnSpPr>
          <p:spPr>
            <a:xfrm>
              <a:off x="7734013" y="2225478"/>
              <a:ext cx="252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C66BD4EF-2176-4F81-9002-13A036802842}"/>
                </a:ext>
              </a:extLst>
            </p:cNvPr>
            <p:cNvSpPr txBox="1"/>
            <p:nvPr/>
          </p:nvSpPr>
          <p:spPr>
            <a:xfrm>
              <a:off x="8053728" y="2116772"/>
              <a:ext cx="16648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Maximal </a:t>
              </a:r>
              <a:r>
                <a:rPr lang="fr-FR" sz="1400" dirty="0" err="1"/>
                <a:t>swallowing</a:t>
              </a:r>
              <a:endParaRPr lang="fr-FR" sz="1400" dirty="0"/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7C427A1-D61B-4B9B-B0DC-0363D2C0A57B}"/>
              </a:ext>
            </a:extLst>
          </p:cNvPr>
          <p:cNvGrpSpPr/>
          <p:nvPr/>
        </p:nvGrpSpPr>
        <p:grpSpPr>
          <a:xfrm>
            <a:off x="4853355" y="1278170"/>
            <a:ext cx="451292" cy="215445"/>
            <a:chOff x="5372427" y="2112962"/>
            <a:chExt cx="451292" cy="21544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1AAEA8B-BAAC-49FE-83B7-02B53FB0BA52}"/>
                </a:ext>
              </a:extLst>
            </p:cNvPr>
            <p:cNvSpPr/>
            <p:nvPr/>
          </p:nvSpPr>
          <p:spPr>
            <a:xfrm>
              <a:off x="5372427" y="2171101"/>
              <a:ext cx="167218" cy="113667"/>
            </a:xfrm>
            <a:prstGeom prst="rect">
              <a:avLst/>
            </a:prstGeom>
            <a:solidFill>
              <a:srgbClr val="FACCCC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D3900577-CCF9-49D7-9775-C63D2039A7D5}"/>
                </a:ext>
              </a:extLst>
            </p:cNvPr>
            <p:cNvSpPr txBox="1"/>
            <p:nvPr/>
          </p:nvSpPr>
          <p:spPr>
            <a:xfrm>
              <a:off x="5607719" y="2112962"/>
              <a:ext cx="216000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/>
                <a:t>PD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31BEF9E-A036-4E63-B960-E0C26A5E51D6}"/>
              </a:ext>
            </a:extLst>
          </p:cNvPr>
          <p:cNvSpPr/>
          <p:nvPr/>
        </p:nvSpPr>
        <p:spPr>
          <a:xfrm>
            <a:off x="4261434" y="1335800"/>
            <a:ext cx="216774" cy="116074"/>
          </a:xfrm>
          <a:prstGeom prst="rect">
            <a:avLst/>
          </a:prstGeom>
          <a:solidFill>
            <a:srgbClr val="CDD9F9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5B4FF4B9-027F-4BC2-A29E-61207273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en-US" sz="3400" dirty="0"/>
              <a:t>3. Statistical study</a:t>
            </a:r>
            <a:r>
              <a:rPr lang="en-US" sz="3400" b="0" dirty="0"/>
              <a:t>– Recruitment pattern analysis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7DA6512-7AFD-4A51-AB4D-FA2E74DBF6B0}"/>
              </a:ext>
            </a:extLst>
          </p:cNvPr>
          <p:cNvSpPr txBox="1"/>
          <p:nvPr/>
        </p:nvSpPr>
        <p:spPr>
          <a:xfrm>
            <a:off x="1581150" y="4635802"/>
            <a:ext cx="9029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dirty="0">
                <a:solidFill>
                  <a:srgbClr val="16223A"/>
                </a:solidFill>
              </a:rPr>
              <a:t>Normalization: for each subject, the RMS signals are divided by the </a:t>
            </a:r>
            <a:r>
              <a:rPr lang="en-GB" sz="1600" b="1" dirty="0">
                <a:solidFill>
                  <a:srgbClr val="16223A"/>
                </a:solidFill>
              </a:rPr>
              <a:t>maximum value from all </a:t>
            </a:r>
          </a:p>
          <a:p>
            <a:pPr algn="ctr"/>
            <a:r>
              <a:rPr lang="en-GB" sz="1600" b="1" dirty="0">
                <a:solidFill>
                  <a:srgbClr val="16223A"/>
                </a:solidFill>
              </a:rPr>
              <a:t>the swallowing </a:t>
            </a:r>
            <a:r>
              <a:rPr lang="en-GB" sz="1600" dirty="0">
                <a:solidFill>
                  <a:srgbClr val="16223A"/>
                </a:solidFill>
              </a:rPr>
              <a:t>extracted from both the </a:t>
            </a:r>
            <a:r>
              <a:rPr lang="en-GB" sz="1600" b="1" dirty="0">
                <a:solidFill>
                  <a:srgbClr val="16223A"/>
                </a:solidFill>
              </a:rPr>
              <a:t>stylohyoid and posterior digastric muscles</a:t>
            </a:r>
            <a:r>
              <a:rPr lang="en-GB" sz="1600" dirty="0">
                <a:solidFill>
                  <a:srgbClr val="16223A"/>
                </a:solidFill>
              </a:rPr>
              <a:t>.</a:t>
            </a:r>
            <a:endParaRPr lang="fr-FR" sz="16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33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B71704C-AFB9-4015-B8FA-6EB8F7FD0B7A}"/>
              </a:ext>
            </a:extLst>
          </p:cNvPr>
          <p:cNvSpPr/>
          <p:nvPr/>
        </p:nvSpPr>
        <p:spPr>
          <a:xfrm>
            <a:off x="2305050" y="1224036"/>
            <a:ext cx="7934325" cy="26268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CBED87CA-199C-47E3-84CC-4C1AFE645DA4}"/>
              </a:ext>
            </a:extLst>
          </p:cNvPr>
          <p:cNvGrpSpPr/>
          <p:nvPr/>
        </p:nvGrpSpPr>
        <p:grpSpPr>
          <a:xfrm>
            <a:off x="2420595" y="1239021"/>
            <a:ext cx="1115627" cy="215445"/>
            <a:chOff x="3506445" y="2104330"/>
            <a:chExt cx="1115627" cy="215445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8C8128B6-1C75-491E-8D31-4366DAB295B4}"/>
                </a:ext>
              </a:extLst>
            </p:cNvPr>
            <p:cNvSpPr/>
            <p:nvPr/>
          </p:nvSpPr>
          <p:spPr>
            <a:xfrm>
              <a:off x="3506445" y="2177688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F81B8BD-8663-4BF1-AA40-706A56F638FF}"/>
                </a:ext>
              </a:extLst>
            </p:cNvPr>
            <p:cNvSpPr txBox="1"/>
            <p:nvPr/>
          </p:nvSpPr>
          <p:spPr>
            <a:xfrm>
              <a:off x="3726841" y="2104330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Acquisitions</a:t>
              </a: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8C2B219-6A04-45A8-8113-7B49C78684D3}"/>
              </a:ext>
            </a:extLst>
          </p:cNvPr>
          <p:cNvGrpSpPr/>
          <p:nvPr/>
        </p:nvGrpSpPr>
        <p:grpSpPr>
          <a:xfrm>
            <a:off x="3685956" y="1247653"/>
            <a:ext cx="1604587" cy="215445"/>
            <a:chOff x="4898363" y="2112962"/>
            <a:chExt cx="1604587" cy="215445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874DA44-0582-4FED-A2A3-FBF92B94C5B6}"/>
                </a:ext>
              </a:extLst>
            </p:cNvPr>
            <p:cNvGrpSpPr/>
            <p:nvPr/>
          </p:nvGrpSpPr>
          <p:grpSpPr>
            <a:xfrm>
              <a:off x="4898363" y="2171101"/>
              <a:ext cx="647384" cy="116074"/>
              <a:chOff x="1976438" y="2177689"/>
              <a:chExt cx="852015" cy="11607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6FB0AE0-FF61-4BA2-B74B-A98EB9E78F08}"/>
                  </a:ext>
                </a:extLst>
              </p:cNvPr>
              <p:cNvSpPr/>
              <p:nvPr/>
            </p:nvSpPr>
            <p:spPr>
              <a:xfrm>
                <a:off x="1976438" y="2177689"/>
                <a:ext cx="285294" cy="116074"/>
              </a:xfrm>
              <a:prstGeom prst="rect">
                <a:avLst/>
              </a:prstGeom>
              <a:solidFill>
                <a:srgbClr val="CDD9F9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3646C03-19CB-40B1-B5E9-378A9A7D5EF9}"/>
                  </a:ext>
                </a:extLst>
              </p:cNvPr>
              <p:cNvSpPr/>
              <p:nvPr/>
            </p:nvSpPr>
            <p:spPr>
              <a:xfrm>
                <a:off x="2257416" y="2177689"/>
                <a:ext cx="285294" cy="116074"/>
              </a:xfrm>
              <a:prstGeom prst="rect">
                <a:avLst/>
              </a:prstGeom>
              <a:solidFill>
                <a:srgbClr val="FACCCC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3F7F28-207B-4CCF-854A-357BFB5A9383}"/>
                  </a:ext>
                </a:extLst>
              </p:cNvPr>
              <p:cNvSpPr/>
              <p:nvPr/>
            </p:nvSpPr>
            <p:spPr>
              <a:xfrm>
                <a:off x="2543159" y="2177689"/>
                <a:ext cx="285294" cy="116074"/>
              </a:xfrm>
              <a:prstGeom prst="rect">
                <a:avLst/>
              </a:prstGeom>
              <a:solidFill>
                <a:srgbClr val="CDE6D9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A2CD38E-54C0-4FC7-9A44-53678E3965A5}"/>
                </a:ext>
              </a:extLst>
            </p:cNvPr>
            <p:cNvSpPr txBox="1"/>
            <p:nvPr/>
          </p:nvSpPr>
          <p:spPr>
            <a:xfrm>
              <a:off x="5607719" y="2112962"/>
              <a:ext cx="895231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Swallowings</a:t>
              </a:r>
              <a:endParaRPr lang="fr-FR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03C0249-1834-4EE2-A455-B30B141F2973}"/>
              </a:ext>
            </a:extLst>
          </p:cNvPr>
          <p:cNvGrpSpPr/>
          <p:nvPr/>
        </p:nvGrpSpPr>
        <p:grpSpPr>
          <a:xfrm>
            <a:off x="5440277" y="1241817"/>
            <a:ext cx="1044383" cy="215445"/>
            <a:chOff x="6600829" y="2107126"/>
            <a:chExt cx="1044383" cy="215445"/>
          </a:xfrm>
        </p:grpSpPr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D14C6B6-FBD9-40BE-B56F-E76DBE77453B}"/>
                </a:ext>
              </a:extLst>
            </p:cNvPr>
            <p:cNvCxnSpPr/>
            <p:nvPr/>
          </p:nvCxnSpPr>
          <p:spPr>
            <a:xfrm>
              <a:off x="6600829" y="2236152"/>
              <a:ext cx="252000" cy="0"/>
            </a:xfrm>
            <a:prstGeom prst="line">
              <a:avLst/>
            </a:prstGeom>
            <a:ln w="19050">
              <a:solidFill>
                <a:srgbClr val="FF7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0E29DE6-B5CD-4678-8817-2D10476A2EFD}"/>
                </a:ext>
              </a:extLst>
            </p:cNvPr>
            <p:cNvSpPr txBox="1"/>
            <p:nvPr/>
          </p:nvSpPr>
          <p:spPr>
            <a:xfrm>
              <a:off x="6920543" y="2107126"/>
              <a:ext cx="724669" cy="215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mean</a:t>
              </a:r>
              <a:endParaRPr lang="fr-FR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64B748B-0997-4C88-9C96-E9D8D47FD142}"/>
              </a:ext>
            </a:extLst>
          </p:cNvPr>
          <p:cNvGrpSpPr/>
          <p:nvPr/>
        </p:nvGrpSpPr>
        <p:grpSpPr>
          <a:xfrm>
            <a:off x="6388207" y="1241303"/>
            <a:ext cx="2178337" cy="215444"/>
            <a:chOff x="7734013" y="2106612"/>
            <a:chExt cx="2178337" cy="215444"/>
          </a:xfrm>
        </p:grpSpPr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945FA6A8-584C-4E3D-B8BD-F026D70FC5DA}"/>
                </a:ext>
              </a:extLst>
            </p:cNvPr>
            <p:cNvCxnSpPr/>
            <p:nvPr/>
          </p:nvCxnSpPr>
          <p:spPr>
            <a:xfrm>
              <a:off x="7734013" y="2235638"/>
              <a:ext cx="2520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DC8F8B1-DAD9-44EA-AC0E-CBF79828E444}"/>
                </a:ext>
              </a:extLst>
            </p:cNvPr>
            <p:cNvSpPr txBox="1"/>
            <p:nvPr/>
          </p:nvSpPr>
          <p:spPr>
            <a:xfrm>
              <a:off x="8053727" y="2106612"/>
              <a:ext cx="1858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 err="1">
                  <a:solidFill>
                    <a:srgbClr val="16223A"/>
                  </a:solidFill>
                </a:rPr>
                <a:t>Median</a:t>
              </a:r>
              <a:r>
                <a:rPr lang="fr-FR" sz="1400" dirty="0">
                  <a:solidFill>
                    <a:srgbClr val="16223A"/>
                  </a:solidFill>
                </a:rPr>
                <a:t> noise </a:t>
              </a:r>
              <a:r>
                <a:rPr lang="fr-FR" sz="1400" dirty="0" err="1">
                  <a:solidFill>
                    <a:srgbClr val="16223A"/>
                  </a:solidFill>
                </a:rPr>
                <a:t>level</a:t>
              </a:r>
              <a:endParaRPr lang="fr-FR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0C32F07-23A3-47A3-8A96-AA178515C44E}"/>
              </a:ext>
            </a:extLst>
          </p:cNvPr>
          <p:cNvGrpSpPr/>
          <p:nvPr/>
        </p:nvGrpSpPr>
        <p:grpSpPr>
          <a:xfrm>
            <a:off x="8250286" y="1248042"/>
            <a:ext cx="1951856" cy="215444"/>
            <a:chOff x="10048316" y="2113351"/>
            <a:chExt cx="1951856" cy="21544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594DC42-ADC0-43A5-93BE-B17DA249BC51}"/>
                </a:ext>
              </a:extLst>
            </p:cNvPr>
            <p:cNvSpPr/>
            <p:nvPr/>
          </p:nvSpPr>
          <p:spPr>
            <a:xfrm>
              <a:off x="10048316" y="2171490"/>
              <a:ext cx="216774" cy="116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30AB33F-F3EB-4B78-A7FA-8D23443224F4}"/>
                </a:ext>
              </a:extLst>
            </p:cNvPr>
            <p:cNvSpPr txBox="1"/>
            <p:nvPr/>
          </p:nvSpPr>
          <p:spPr>
            <a:xfrm>
              <a:off x="10327064" y="2113351"/>
              <a:ext cx="16731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Noise: 75th percentile</a:t>
              </a:r>
            </a:p>
          </p:txBody>
        </p:sp>
      </p:grpSp>
      <p:sp>
        <p:nvSpPr>
          <p:cNvPr id="59" name="Espace réservé du numéro de diapositive 58">
            <a:extLst>
              <a:ext uri="{FF2B5EF4-FFF2-40B4-BE49-F238E27FC236}">
                <a16:creationId xmlns:a16="http://schemas.microsoft.com/office/drawing/2014/main" id="{82167A53-69FB-4A11-98C4-5334A8FF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058919-C5D0-48C9-9177-DF5D90DE4DFB}"/>
              </a:ext>
            </a:extLst>
          </p:cNvPr>
          <p:cNvSpPr txBox="1"/>
          <p:nvPr/>
        </p:nvSpPr>
        <p:spPr>
          <a:xfrm>
            <a:off x="1581151" y="4800975"/>
            <a:ext cx="9029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rgbClr val="16223A"/>
                </a:solidFill>
              </a:rPr>
              <a:t>Normalisation: for </a:t>
            </a:r>
            <a:r>
              <a:rPr lang="fr-FR" sz="1600" dirty="0" err="1">
                <a:solidFill>
                  <a:srgbClr val="16223A"/>
                </a:solidFill>
              </a:rPr>
              <a:t>each</a:t>
            </a:r>
            <a:r>
              <a:rPr lang="fr-FR" sz="1600" dirty="0">
                <a:solidFill>
                  <a:srgbClr val="16223A"/>
                </a:solidFill>
              </a:rPr>
              <a:t> </a:t>
            </a:r>
            <a:r>
              <a:rPr lang="fr-FR" sz="1600" dirty="0" err="1">
                <a:solidFill>
                  <a:srgbClr val="16223A"/>
                </a:solidFill>
              </a:rPr>
              <a:t>subject</a:t>
            </a:r>
            <a:r>
              <a:rPr lang="fr-FR" sz="1600" dirty="0">
                <a:solidFill>
                  <a:srgbClr val="16223A"/>
                </a:solidFill>
              </a:rPr>
              <a:t>, </a:t>
            </a:r>
            <a:r>
              <a:rPr lang="en-GB" sz="1600" dirty="0">
                <a:solidFill>
                  <a:srgbClr val="16223A"/>
                </a:solidFill>
              </a:rPr>
              <a:t>the RMS signals are divided by the </a:t>
            </a:r>
            <a:r>
              <a:rPr lang="en-GB" sz="1600" b="1" dirty="0">
                <a:solidFill>
                  <a:srgbClr val="16223A"/>
                </a:solidFill>
              </a:rPr>
              <a:t>maximum value from all </a:t>
            </a:r>
          </a:p>
          <a:p>
            <a:pPr algn="ctr"/>
            <a:r>
              <a:rPr lang="en-GB" sz="1600" b="1" dirty="0">
                <a:solidFill>
                  <a:srgbClr val="16223A"/>
                </a:solidFill>
              </a:rPr>
              <a:t>the swallowing,</a:t>
            </a:r>
            <a:r>
              <a:rPr lang="fr-FR" sz="1600" dirty="0">
                <a:solidFill>
                  <a:srgbClr val="16223A"/>
                </a:solidFill>
              </a:rPr>
              <a:t> </a:t>
            </a:r>
            <a:r>
              <a:rPr lang="fr-FR" sz="1600" dirty="0" err="1">
                <a:solidFill>
                  <a:srgbClr val="16223A"/>
                </a:solidFill>
              </a:rPr>
              <a:t>extracted</a:t>
            </a:r>
            <a:r>
              <a:rPr lang="fr-FR" sz="1600" dirty="0">
                <a:solidFill>
                  <a:srgbClr val="16223A"/>
                </a:solidFill>
              </a:rPr>
              <a:t> </a:t>
            </a:r>
            <a:r>
              <a:rPr lang="fr-FR" sz="1600" dirty="0" err="1">
                <a:solidFill>
                  <a:srgbClr val="16223A"/>
                </a:solidFill>
              </a:rPr>
              <a:t>from</a:t>
            </a:r>
            <a:r>
              <a:rPr lang="fr-FR" sz="1600" dirty="0">
                <a:solidFill>
                  <a:srgbClr val="16223A"/>
                </a:solidFill>
              </a:rPr>
              <a:t> the </a:t>
            </a:r>
            <a:r>
              <a:rPr lang="fr-FR" sz="1600" b="1" dirty="0" err="1">
                <a:solidFill>
                  <a:srgbClr val="16223A"/>
                </a:solidFill>
              </a:rPr>
              <a:t>currently</a:t>
            </a:r>
            <a:r>
              <a:rPr lang="fr-FR" sz="1600" b="1" dirty="0">
                <a:solidFill>
                  <a:srgbClr val="16223A"/>
                </a:solidFill>
              </a:rPr>
              <a:t> </a:t>
            </a:r>
            <a:r>
              <a:rPr lang="fr-FR" sz="1600" b="1" dirty="0" err="1">
                <a:solidFill>
                  <a:srgbClr val="16223A"/>
                </a:solidFill>
              </a:rPr>
              <a:t>considered</a:t>
            </a:r>
            <a:r>
              <a:rPr lang="fr-FR" sz="1600" b="1" dirty="0">
                <a:solidFill>
                  <a:srgbClr val="16223A"/>
                </a:solidFill>
              </a:rPr>
              <a:t> muscle.</a:t>
            </a:r>
          </a:p>
        </p:txBody>
      </p:sp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BB91D51E-88BA-4739-9758-9948115C860A}"/>
              </a:ext>
            </a:extLst>
          </p:cNvPr>
          <p:cNvSpPr txBox="1">
            <a:spLocks/>
          </p:cNvSpPr>
          <p:nvPr/>
        </p:nvSpPr>
        <p:spPr>
          <a:xfrm>
            <a:off x="1581151" y="5391845"/>
            <a:ext cx="8615248" cy="593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Net predisposition for swallowing of the stylohyoid. Trend for the posterior digastric.</a:t>
            </a:r>
          </a:p>
          <a:p>
            <a:r>
              <a:rPr lang="en-US" sz="1600" dirty="0"/>
              <a:t>No clear tendency for the submandibular muscles,</a:t>
            </a:r>
            <a:endParaRPr lang="en-US" sz="12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694C44C-14E6-46D7-A45A-7039DC9B570C}"/>
              </a:ext>
            </a:extLst>
          </p:cNvPr>
          <p:cNvGrpSpPr/>
          <p:nvPr/>
        </p:nvGrpSpPr>
        <p:grpSpPr>
          <a:xfrm>
            <a:off x="281891" y="1520744"/>
            <a:ext cx="3929785" cy="3138398"/>
            <a:chOff x="281891" y="1511219"/>
            <a:chExt cx="3929785" cy="313839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C530CA4-1AD7-4E92-8423-B6D2DC4F6BCA}"/>
                </a:ext>
              </a:extLst>
            </p:cNvPr>
            <p:cNvGrpSpPr/>
            <p:nvPr/>
          </p:nvGrpSpPr>
          <p:grpSpPr>
            <a:xfrm>
              <a:off x="281891" y="1511219"/>
              <a:ext cx="3780337" cy="3138398"/>
              <a:chOff x="262841" y="1511219"/>
              <a:chExt cx="3780337" cy="3138398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CBCC430A-578A-4DC7-8251-9002915B87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292"/>
              <a:stretch/>
            </p:blipFill>
            <p:spPr>
              <a:xfrm>
                <a:off x="587178" y="1650734"/>
                <a:ext cx="3456000" cy="2369883"/>
              </a:xfrm>
              <a:prstGeom prst="rect">
                <a:avLst/>
              </a:prstGeom>
            </p:spPr>
          </p:pic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EAFCABA5-1CF2-4007-A6B9-54A861857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1630" y="4055937"/>
                <a:ext cx="3240000" cy="593680"/>
              </a:xfrm>
              <a:prstGeom prst="rect">
                <a:avLst/>
              </a:prstGeom>
            </p:spPr>
          </p:pic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356CBE95-79A5-4EED-8899-5C2F81B4DADE}"/>
                  </a:ext>
                </a:extLst>
              </p:cNvPr>
              <p:cNvSpPr txBox="1"/>
              <p:nvPr/>
            </p:nvSpPr>
            <p:spPr>
              <a:xfrm rot="16200000">
                <a:off x="-847165" y="2621225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8C2FF933-C228-4BBA-8BEB-04875140115D}"/>
                </a:ext>
              </a:extLst>
            </p:cNvPr>
            <p:cNvSpPr txBox="1"/>
            <p:nvPr/>
          </p:nvSpPr>
          <p:spPr>
            <a:xfrm>
              <a:off x="2969884" y="1648856"/>
              <a:ext cx="1241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stylohyoïdien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0073E9B-4DB2-4B2D-84F5-E2DCEE5FA426}"/>
              </a:ext>
            </a:extLst>
          </p:cNvPr>
          <p:cNvGrpSpPr/>
          <p:nvPr/>
        </p:nvGrpSpPr>
        <p:grpSpPr>
          <a:xfrm>
            <a:off x="4271182" y="1520743"/>
            <a:ext cx="3841414" cy="3139263"/>
            <a:chOff x="4271182" y="1511218"/>
            <a:chExt cx="3841414" cy="313926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FF2AFBE-9BFF-48FC-91BB-54F4D13F65F1}"/>
                </a:ext>
              </a:extLst>
            </p:cNvPr>
            <p:cNvGrpSpPr/>
            <p:nvPr/>
          </p:nvGrpSpPr>
          <p:grpSpPr>
            <a:xfrm>
              <a:off x="4271182" y="1511218"/>
              <a:ext cx="3727412" cy="3139263"/>
              <a:chOff x="4096588" y="1511218"/>
              <a:chExt cx="3727412" cy="3139263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B3F34A5-9792-40CE-9374-8E343DAC72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1292"/>
              <a:stretch/>
            </p:blipFill>
            <p:spPr>
              <a:xfrm>
                <a:off x="4368000" y="1650734"/>
                <a:ext cx="3456000" cy="2369883"/>
              </a:xfrm>
              <a:prstGeom prst="rect">
                <a:avLst/>
              </a:prstGeom>
            </p:spPr>
          </p:pic>
          <p:pic>
            <p:nvPicPr>
              <p:cNvPr id="34" name="Graphique 33">
                <a:extLst>
                  <a:ext uri="{FF2B5EF4-FFF2-40B4-BE49-F238E27FC236}">
                    <a16:creationId xmlns:a16="http://schemas.microsoft.com/office/drawing/2014/main" id="{5391860A-5A10-4B8B-B9B0-0C8E0C6F1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522039" y="4055936"/>
                <a:ext cx="3240000" cy="594545"/>
              </a:xfrm>
              <a:prstGeom prst="rect">
                <a:avLst/>
              </a:prstGeom>
            </p:spPr>
          </p:pic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CDE4D2E-9D20-4E1E-B7BD-41B313EE53D8}"/>
                  </a:ext>
                </a:extLst>
              </p:cNvPr>
              <p:cNvSpPr txBox="1"/>
              <p:nvPr/>
            </p:nvSpPr>
            <p:spPr>
              <a:xfrm rot="16200000">
                <a:off x="2986582" y="2621224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7C804B31-2AE6-464B-B8A3-28CC62ED3E13}"/>
                </a:ext>
              </a:extLst>
            </p:cNvPr>
            <p:cNvSpPr txBox="1"/>
            <p:nvPr/>
          </p:nvSpPr>
          <p:spPr>
            <a:xfrm>
              <a:off x="6295727" y="1643707"/>
              <a:ext cx="1816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digastrique postérieur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B7BE69A-BD26-44FD-B043-DB97CD62A182}"/>
              </a:ext>
            </a:extLst>
          </p:cNvPr>
          <p:cNvGrpSpPr/>
          <p:nvPr/>
        </p:nvGrpSpPr>
        <p:grpSpPr>
          <a:xfrm>
            <a:off x="8207548" y="1520247"/>
            <a:ext cx="3879677" cy="3139545"/>
            <a:chOff x="8207548" y="1510722"/>
            <a:chExt cx="3879677" cy="3139545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0DF2F885-0E76-4BCB-BCA3-FE280A9EE589}"/>
                </a:ext>
              </a:extLst>
            </p:cNvPr>
            <p:cNvGrpSpPr/>
            <p:nvPr/>
          </p:nvGrpSpPr>
          <p:grpSpPr>
            <a:xfrm>
              <a:off x="8207548" y="1510722"/>
              <a:ext cx="3702562" cy="3139545"/>
              <a:chOff x="7930836" y="1511219"/>
              <a:chExt cx="3702562" cy="3139545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E800F5B1-DC22-4E86-93C6-202CC9C97E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1291"/>
              <a:stretch/>
            </p:blipFill>
            <p:spPr>
              <a:xfrm>
                <a:off x="8177398" y="1644204"/>
                <a:ext cx="3456000" cy="2370321"/>
              </a:xfrm>
              <a:prstGeom prst="rect">
                <a:avLst/>
              </a:prstGeom>
            </p:spPr>
          </p:pic>
          <p:pic>
            <p:nvPicPr>
              <p:cNvPr id="35" name="Graphique 34">
                <a:extLst>
                  <a:ext uri="{FF2B5EF4-FFF2-40B4-BE49-F238E27FC236}">
                    <a16:creationId xmlns:a16="http://schemas.microsoft.com/office/drawing/2014/main" id="{798FE222-AC98-4AF8-BF54-62390DAC2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49617" y="4057167"/>
                <a:ext cx="3420000" cy="593597"/>
              </a:xfrm>
              <a:prstGeom prst="rect">
                <a:avLst/>
              </a:prstGeom>
            </p:spPr>
          </p:pic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EE78F58-3FB6-4BC4-8BC1-5B06FA9F4EDF}"/>
                  </a:ext>
                </a:extLst>
              </p:cNvPr>
              <p:cNvSpPr txBox="1"/>
              <p:nvPr/>
            </p:nvSpPr>
            <p:spPr>
              <a:xfrm rot="16200000">
                <a:off x="6820830" y="2621225"/>
                <a:ext cx="2527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Amplitude RMS normalisée (%)</a:t>
                </a:r>
                <a:endParaRPr lang="en-GB" sz="1400" dirty="0"/>
              </a:p>
            </p:txBody>
          </p:sp>
        </p:grp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A23B837-71E2-4A6B-B925-6EC022756EFE}"/>
                </a:ext>
              </a:extLst>
            </p:cNvPr>
            <p:cNvSpPr txBox="1"/>
            <p:nvPr/>
          </p:nvSpPr>
          <p:spPr>
            <a:xfrm>
              <a:off x="10382251" y="1649748"/>
              <a:ext cx="170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sous-mandibulaires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</p:grpSp>
      <p:sp>
        <p:nvSpPr>
          <p:cNvPr id="65" name="Titre 1">
            <a:extLst>
              <a:ext uri="{FF2B5EF4-FFF2-40B4-BE49-F238E27FC236}">
                <a16:creationId xmlns:a16="http://schemas.microsoft.com/office/drawing/2014/main" id="{66DD3007-0378-4BAC-9A37-E6AD0501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Autofit/>
          </a:bodyPr>
          <a:lstStyle/>
          <a:p>
            <a:r>
              <a:rPr lang="en-US" sz="3400" dirty="0"/>
              <a:t>3. Statistical study</a:t>
            </a:r>
            <a:r>
              <a:rPr lang="en-US" sz="3400" b="0" dirty="0"/>
              <a:t>– Recruitment pattern analysis</a:t>
            </a:r>
          </a:p>
        </p:txBody>
      </p:sp>
    </p:spTree>
    <p:extLst>
      <p:ext uri="{BB962C8B-B14F-4D97-AF65-F5344CB8AC3E}">
        <p14:creationId xmlns:p14="http://schemas.microsoft.com/office/powerpoint/2010/main" val="2960895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553BBA4-48B8-4B75-8CD0-7B5EE2D96E7C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Context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Clinical Research Protocol (CRP)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Statistical Study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b="1" dirty="0"/>
              <a:t>Real time detection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Implantable Active Artificiel larynx (IAAL)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Conclusion and perspectives</a:t>
            </a:r>
            <a:endParaRPr lang="en-GB" sz="16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91FEB93-C36C-43B8-92E3-55F002F4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Presentation Plan</a:t>
            </a:r>
          </a:p>
        </p:txBody>
      </p:sp>
    </p:spTree>
    <p:extLst>
      <p:ext uri="{BB962C8B-B14F-4D97-AF65-F5344CB8AC3E}">
        <p14:creationId xmlns:p14="http://schemas.microsoft.com/office/powerpoint/2010/main" val="2523571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145" name="Image 144">
            <a:extLst>
              <a:ext uri="{FF2B5EF4-FFF2-40B4-BE49-F238E27FC236}">
                <a16:creationId xmlns:a16="http://schemas.microsoft.com/office/drawing/2014/main" id="{D2D1E27A-A9A9-4E17-A622-5A25ECE29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4BF87D6A-63BA-400F-876A-B9BCC7701555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277F332-EDB4-47CB-94EA-1817DB9215EF}"/>
              </a:ext>
            </a:extLst>
          </p:cNvPr>
          <p:cNvSpPr/>
          <p:nvPr/>
        </p:nvSpPr>
        <p:spPr>
          <a:xfrm>
            <a:off x="26601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4D35482-2D57-4686-9452-47324B1C504E}"/>
              </a:ext>
            </a:extLst>
          </p:cNvPr>
          <p:cNvSpPr/>
          <p:nvPr/>
        </p:nvSpPr>
        <p:spPr>
          <a:xfrm>
            <a:off x="27592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E9BF880-D21B-4B36-B0AA-96E847B51EC5}"/>
              </a:ext>
            </a:extLst>
          </p:cNvPr>
          <p:cNvSpPr/>
          <p:nvPr/>
        </p:nvSpPr>
        <p:spPr>
          <a:xfrm>
            <a:off x="28735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7605022-A396-4496-A0E3-1723AE7627C3}"/>
              </a:ext>
            </a:extLst>
          </p:cNvPr>
          <p:cNvSpPr/>
          <p:nvPr/>
        </p:nvSpPr>
        <p:spPr>
          <a:xfrm>
            <a:off x="29726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35FA384-6E55-406E-8F4E-64D69556B3B1}"/>
              </a:ext>
            </a:extLst>
          </p:cNvPr>
          <p:cNvSpPr/>
          <p:nvPr/>
        </p:nvSpPr>
        <p:spPr>
          <a:xfrm>
            <a:off x="30869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FA04A85-A639-4E6B-8794-C4E11913BBF9}"/>
              </a:ext>
            </a:extLst>
          </p:cNvPr>
          <p:cNvSpPr/>
          <p:nvPr/>
        </p:nvSpPr>
        <p:spPr>
          <a:xfrm>
            <a:off x="318596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5E67520-8CE8-4945-A145-E293B70F767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15A1B40-232B-48FB-8D2B-9B08E2CB3C87}"/>
              </a:ext>
            </a:extLst>
          </p:cNvPr>
          <p:cNvSpPr/>
          <p:nvPr/>
        </p:nvSpPr>
        <p:spPr>
          <a:xfrm>
            <a:off x="26601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50E7506-1AAD-4BF8-8D9E-811D524F79DB}"/>
              </a:ext>
            </a:extLst>
          </p:cNvPr>
          <p:cNvSpPr/>
          <p:nvPr/>
        </p:nvSpPr>
        <p:spPr>
          <a:xfrm>
            <a:off x="27592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DF6A70B-21FF-4AB7-9BD1-6767A5035F0F}"/>
              </a:ext>
            </a:extLst>
          </p:cNvPr>
          <p:cNvSpPr/>
          <p:nvPr/>
        </p:nvSpPr>
        <p:spPr>
          <a:xfrm>
            <a:off x="287354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E318B4F-A883-4201-BCF5-0D5F21D5E8DE}"/>
              </a:ext>
            </a:extLst>
          </p:cNvPr>
          <p:cNvSpPr/>
          <p:nvPr/>
        </p:nvSpPr>
        <p:spPr>
          <a:xfrm>
            <a:off x="29726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98FF902-2029-424A-8788-9BCA3A2C7748}"/>
              </a:ext>
            </a:extLst>
          </p:cNvPr>
          <p:cNvSpPr/>
          <p:nvPr/>
        </p:nvSpPr>
        <p:spPr>
          <a:xfrm>
            <a:off x="308690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A744F31-711C-4759-82A6-27724CE97269}"/>
              </a:ext>
            </a:extLst>
          </p:cNvPr>
          <p:cNvSpPr/>
          <p:nvPr/>
        </p:nvSpPr>
        <p:spPr>
          <a:xfrm>
            <a:off x="318596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F5BFF48-BA62-4252-82BC-65BCBC715A04}"/>
              </a:ext>
            </a:extLst>
          </p:cNvPr>
          <p:cNvSpPr/>
          <p:nvPr/>
        </p:nvSpPr>
        <p:spPr>
          <a:xfrm>
            <a:off x="2552156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5" name="Image 164">
            <a:extLst>
              <a:ext uri="{FF2B5EF4-FFF2-40B4-BE49-F238E27FC236}">
                <a16:creationId xmlns:a16="http://schemas.microsoft.com/office/drawing/2014/main" id="{25596B8C-A9EA-488C-B225-C4C7B4A8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166" name="Connecteur droit avec flèche 165">
            <a:extLst>
              <a:ext uri="{FF2B5EF4-FFF2-40B4-BE49-F238E27FC236}">
                <a16:creationId xmlns:a16="http://schemas.microsoft.com/office/drawing/2014/main" id="{6550D364-7E69-4CAE-A579-38D8DDF6416F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AFFD9372-6CB0-4B73-90FB-54DDB8FF7F18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itre 1">
            <a:extLst>
              <a:ext uri="{FF2B5EF4-FFF2-40B4-BE49-F238E27FC236}">
                <a16:creationId xmlns:a16="http://schemas.microsoft.com/office/drawing/2014/main" id="{99F87917-BF9E-4A5B-99C4-AB4D296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en-US" sz="3300" b="0" dirty="0"/>
              <a:t>Literature Comparison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A1E4F637-B8C0-4AB1-9732-396057ABC956}"/>
              </a:ext>
            </a:extLst>
          </p:cNvPr>
          <p:cNvSpPr txBox="1">
            <a:spLocks/>
          </p:cNvSpPr>
          <p:nvPr/>
        </p:nvSpPr>
        <p:spPr>
          <a:xfrm>
            <a:off x="5181070" y="1489809"/>
            <a:ext cx="6807726" cy="3399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Reproduction of similar studies:</a:t>
            </a:r>
          </a:p>
          <a:p>
            <a:r>
              <a:rPr lang="en-US" sz="1400" dirty="0"/>
              <a:t>Constantinescu et al. 2018:</a:t>
            </a:r>
          </a:p>
          <a:p>
            <a:pPr lvl="1"/>
            <a:r>
              <a:rPr lang="en-US" sz="1400" dirty="0"/>
              <a:t>Surface EMG: submandibular muscles.</a:t>
            </a:r>
          </a:p>
          <a:p>
            <a:pPr lvl="1"/>
            <a:r>
              <a:rPr lang="en-US" sz="1400" dirty="0"/>
              <a:t>Swallowing, lips purseing, head movements, tongue movements.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swallowing, lips purseing, lateral head movements, head flexion/extension.</a:t>
            </a:r>
          </a:p>
          <a:p>
            <a:r>
              <a:rPr lang="en-US" sz="1400" dirty="0"/>
              <a:t>McNulty et al. 2021:</a:t>
            </a:r>
          </a:p>
          <a:p>
            <a:pPr lvl="1"/>
            <a:r>
              <a:rPr lang="en-US" sz="1400" dirty="0"/>
              <a:t>Healthy subjects and total laryngectomies</a:t>
            </a:r>
          </a:p>
          <a:p>
            <a:pPr lvl="1"/>
            <a:r>
              <a:rPr lang="en-US" sz="1400" dirty="0"/>
              <a:t>Surface EMG: submandibular muscles, diaphragm, intercostal muscles.</a:t>
            </a:r>
          </a:p>
          <a:p>
            <a:pPr lvl="1"/>
            <a:r>
              <a:rPr lang="en-US" sz="1400" dirty="0"/>
              <a:t>Swallowing, coughing, speaking, sit up, sit down, touch head, turn torso, walking.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300" dirty="0"/>
              <a:t>Swallowing, coughing, speaking, saying "iii", head movements, head flexion/extension.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3364177-C5E6-4FED-A088-99DE247BB530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E92CBD8-FD17-428A-9A09-1A085E024F6F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35D14FE2-9CB5-45BB-A164-89E9717996C3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F69BB62-96C1-44A2-B1B5-45B93BB7918A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FEAC206-A085-47C9-84F8-43CE0D0AD9F2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1BFF2E2E-D201-4CB6-B315-A79F4A5BD5A0}"/>
              </a:ext>
            </a:extLst>
          </p:cNvPr>
          <p:cNvSpPr txBox="1">
            <a:spLocks/>
          </p:cNvSpPr>
          <p:nvPr/>
        </p:nvSpPr>
        <p:spPr>
          <a:xfrm>
            <a:off x="1839201" y="1236398"/>
            <a:ext cx="2175506" cy="215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/>
              <a:t>200ms </a:t>
            </a:r>
            <a:r>
              <a:rPr lang="fr-FR" sz="1200" dirty="0" err="1"/>
              <a:t>window</a:t>
            </a:r>
            <a:r>
              <a:rPr lang="fr-FR" sz="1200" dirty="0"/>
              <a:t>, </a:t>
            </a:r>
            <a:r>
              <a:rPr lang="fr-FR" sz="1200" dirty="0" err="1"/>
              <a:t>step</a:t>
            </a:r>
            <a:r>
              <a:rPr lang="fr-FR" sz="1200" dirty="0"/>
              <a:t> of 50ms</a:t>
            </a:r>
          </a:p>
          <a:p>
            <a:pPr lvl="1"/>
            <a:endParaRPr lang="fr-FR" sz="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E8D02D-E5C3-474E-9935-DE0735DAB6A3}"/>
              </a:ext>
            </a:extLst>
          </p:cNvPr>
          <p:cNvSpPr txBox="1"/>
          <p:nvPr/>
        </p:nvSpPr>
        <p:spPr>
          <a:xfrm>
            <a:off x="3042615" y="4889320"/>
            <a:ext cx="1726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A. </a:t>
            </a:r>
            <a:r>
              <a:rPr lang="fr-FR" sz="1050" dirty="0" err="1"/>
              <a:t>Phinyomark</a:t>
            </a:r>
            <a:r>
              <a:rPr lang="fr-FR" sz="1050" dirty="0"/>
              <a:t> et al. 2017.</a:t>
            </a:r>
            <a:endParaRPr lang="en-GB" sz="10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317192-24A4-4460-85CA-6871D944488A}"/>
              </a:ext>
            </a:extLst>
          </p:cNvPr>
          <p:cNvSpPr/>
          <p:nvPr/>
        </p:nvSpPr>
        <p:spPr bwMode="auto">
          <a:xfrm>
            <a:off x="76200" y="6147012"/>
            <a:ext cx="9928167" cy="191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r>
              <a:rPr lang="en-GB" sz="9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Mialland et al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Stylohyoid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digastric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 real-time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swallowing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intramuscular</a:t>
            </a:r>
            <a:r>
              <a:rPr lang="fr-F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EMG. </a:t>
            </a:r>
            <a:r>
              <a:rPr lang="en-GB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In: IEEE trans MRB (2023). Submitted</a:t>
            </a:r>
            <a:endParaRPr lang="en-GB" sz="2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1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  <p:bldP spid="148" grpId="0" animBg="1"/>
      <p:bldP spid="148" grpId="1" animBg="1"/>
      <p:bldP spid="150" grpId="0" animBg="1"/>
      <p:bldP spid="150" grpId="1" animBg="1"/>
      <p:bldP spid="151" grpId="0" animBg="1"/>
      <p:bldP spid="151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28" grpId="0"/>
      <p:bldP spid="30" grpId="0" animBg="1"/>
      <p:bldP spid="32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D3C46B-BFF7-478A-8D02-63C0957E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537330"/>
            <a:ext cx="5962650" cy="14514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CD0F5D-AFF4-421E-9F3B-F56BD2DB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83" y="3664705"/>
            <a:ext cx="5951442" cy="1457039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4688D166-8706-49C8-BB38-29CA9DA5F249}"/>
              </a:ext>
            </a:extLst>
          </p:cNvPr>
          <p:cNvSpPr txBox="1"/>
          <p:nvPr/>
        </p:nvSpPr>
        <p:spPr>
          <a:xfrm>
            <a:off x="3125883" y="1106443"/>
            <a:ext cx="59514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16223A"/>
                </a:solidFill>
              </a:rPr>
              <a:t>Comparing with Constantinescu et al.</a:t>
            </a:r>
          </a:p>
          <a:p>
            <a:pPr algn="ctr"/>
            <a:r>
              <a:rPr lang="en-US" sz="1400" dirty="0">
                <a:solidFill>
                  <a:srgbClr val="16223A"/>
                </a:solidFill>
              </a:rPr>
              <a:t>precision : 83.9%, recall : 92.3%, F1-score : 87.9%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F6BE9C9-F4A2-4CCF-AF9A-C5D8FC586611}"/>
              </a:ext>
            </a:extLst>
          </p:cNvPr>
          <p:cNvSpPr txBox="1"/>
          <p:nvPr/>
        </p:nvSpPr>
        <p:spPr>
          <a:xfrm>
            <a:off x="3125883" y="3233819"/>
            <a:ext cx="59514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16223A"/>
                </a:solidFill>
              </a:rPr>
              <a:t>Comparing with McNulty et al.</a:t>
            </a:r>
            <a:br>
              <a:rPr lang="en-US" sz="1400" dirty="0">
                <a:solidFill>
                  <a:srgbClr val="16223A"/>
                </a:solidFill>
              </a:rPr>
            </a:br>
            <a:r>
              <a:rPr lang="en-US" sz="1400" dirty="0">
                <a:solidFill>
                  <a:srgbClr val="16223A"/>
                </a:solidFill>
              </a:rPr>
              <a:t>precision : 77%, </a:t>
            </a:r>
            <a:r>
              <a:rPr lang="en-US" sz="1400" dirty="0" err="1">
                <a:solidFill>
                  <a:srgbClr val="16223A"/>
                </a:solidFill>
              </a:rPr>
              <a:t>recal</a:t>
            </a:r>
            <a:r>
              <a:rPr lang="en-US" sz="1400" dirty="0">
                <a:solidFill>
                  <a:srgbClr val="16223A"/>
                </a:solidFill>
              </a:rPr>
              <a:t> : 57%, F1-score : 66%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780DE8E-D58D-4B67-B0BB-E7D6A045D4D1}"/>
              </a:ext>
            </a:extLst>
          </p:cNvPr>
          <p:cNvGrpSpPr/>
          <p:nvPr/>
        </p:nvGrpSpPr>
        <p:grpSpPr>
          <a:xfrm>
            <a:off x="3125883" y="5324392"/>
            <a:ext cx="3837625" cy="215444"/>
            <a:chOff x="2847975" y="5671271"/>
            <a:chExt cx="3837625" cy="215444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07C55978-C065-4AF5-9675-602EA7FF6B52}"/>
                </a:ext>
              </a:extLst>
            </p:cNvPr>
            <p:cNvSpPr txBox="1"/>
            <p:nvPr/>
          </p:nvSpPr>
          <p:spPr>
            <a:xfrm>
              <a:off x="3114675" y="5671271"/>
              <a:ext cx="35709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16223A"/>
                  </a:solidFill>
                </a:rPr>
                <a:t>The closest results to the literature.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A52888-8287-4B70-970D-14A9975DD0E6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FF9393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34065E56-A5CC-46C9-B437-CCAF069F3A30}"/>
              </a:ext>
            </a:extLst>
          </p:cNvPr>
          <p:cNvSpPr/>
          <p:nvPr/>
        </p:nvSpPr>
        <p:spPr>
          <a:xfrm>
            <a:off x="3125883" y="4666163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9B65DFD8-A887-4E1F-9A01-551C6A4EB4B8}"/>
              </a:ext>
            </a:extLst>
          </p:cNvPr>
          <p:cNvSpPr/>
          <p:nvPr/>
        </p:nvSpPr>
        <p:spPr>
          <a:xfrm>
            <a:off x="3114675" y="2537955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F8251CD-FDDC-4059-B6DF-EDBF551F8A4F}"/>
              </a:ext>
            </a:extLst>
          </p:cNvPr>
          <p:cNvSpPr/>
          <p:nvPr/>
        </p:nvSpPr>
        <p:spPr>
          <a:xfrm>
            <a:off x="7743823" y="2534236"/>
            <a:ext cx="1332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2360EB2-1E06-4215-862F-33A7FB2CEFE3}"/>
              </a:ext>
            </a:extLst>
          </p:cNvPr>
          <p:cNvSpPr/>
          <p:nvPr/>
        </p:nvSpPr>
        <p:spPr>
          <a:xfrm>
            <a:off x="7733401" y="4665878"/>
            <a:ext cx="1332000" cy="144000"/>
          </a:xfrm>
          <a:prstGeom prst="roundRect">
            <a:avLst>
              <a:gd name="adj" fmla="val 0"/>
            </a:avLst>
          </a:prstGeom>
          <a:solidFill>
            <a:srgbClr val="00B0F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CE1072DE-F535-4C9A-8988-CEBCB29FDC17}"/>
              </a:ext>
            </a:extLst>
          </p:cNvPr>
          <p:cNvGrpSpPr/>
          <p:nvPr/>
        </p:nvGrpSpPr>
        <p:grpSpPr>
          <a:xfrm>
            <a:off x="3125883" y="5577049"/>
            <a:ext cx="5261178" cy="215444"/>
            <a:chOff x="2847975" y="5671271"/>
            <a:chExt cx="5261178" cy="215444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88131BE-91D0-4C42-AC85-8F8A213B8918}"/>
                </a:ext>
              </a:extLst>
            </p:cNvPr>
            <p:cNvSpPr txBox="1"/>
            <p:nvPr/>
          </p:nvSpPr>
          <p:spPr>
            <a:xfrm>
              <a:off x="3114675" y="5671271"/>
              <a:ext cx="499447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16223A"/>
                  </a:solidFill>
                </a:rPr>
                <a:t>Substantial increase with the stylohyoid muscle alone.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D9E79ED-4D26-49C8-A9EB-9798561FEF59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99DFF9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0F3FC41D-F366-4EC2-BC85-22D67627F2DA}"/>
              </a:ext>
            </a:extLst>
          </p:cNvPr>
          <p:cNvSpPr/>
          <p:nvPr/>
        </p:nvSpPr>
        <p:spPr>
          <a:xfrm>
            <a:off x="7745506" y="2396093"/>
            <a:ext cx="1332000" cy="138142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8BD0561B-9E14-4BEC-92EC-7675F30B33EB}"/>
              </a:ext>
            </a:extLst>
          </p:cNvPr>
          <p:cNvSpPr/>
          <p:nvPr/>
        </p:nvSpPr>
        <p:spPr>
          <a:xfrm>
            <a:off x="3113173" y="2396093"/>
            <a:ext cx="576805" cy="138143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682FF9A-5AE7-4F02-9780-A661E1602EA2}"/>
              </a:ext>
            </a:extLst>
          </p:cNvPr>
          <p:cNvSpPr/>
          <p:nvPr/>
        </p:nvSpPr>
        <p:spPr>
          <a:xfrm>
            <a:off x="3125883" y="4523019"/>
            <a:ext cx="576000" cy="144000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35316A44-D7B4-4D3D-81D3-68ECD19E3B1D}"/>
              </a:ext>
            </a:extLst>
          </p:cNvPr>
          <p:cNvSpPr/>
          <p:nvPr/>
        </p:nvSpPr>
        <p:spPr>
          <a:xfrm>
            <a:off x="7733401" y="4525197"/>
            <a:ext cx="1332000" cy="140680"/>
          </a:xfrm>
          <a:prstGeom prst="roundRect">
            <a:avLst>
              <a:gd name="adj" fmla="val 0"/>
            </a:avLst>
          </a:prstGeom>
          <a:solidFill>
            <a:srgbClr val="00B050">
              <a:alpha val="40000"/>
            </a:srgbClr>
          </a:solidFill>
          <a:ln w="1905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9BD34748-4E7A-4A49-B4D7-F88D7A963B0A}"/>
              </a:ext>
            </a:extLst>
          </p:cNvPr>
          <p:cNvGrpSpPr/>
          <p:nvPr/>
        </p:nvGrpSpPr>
        <p:grpSpPr>
          <a:xfrm>
            <a:off x="3125883" y="5829707"/>
            <a:ext cx="6543032" cy="215444"/>
            <a:chOff x="2847975" y="5671271"/>
            <a:chExt cx="6543032" cy="215444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6DDDD147-D345-4C80-B31C-3BC74EC50C70}"/>
                </a:ext>
              </a:extLst>
            </p:cNvPr>
            <p:cNvSpPr txBox="1"/>
            <p:nvPr/>
          </p:nvSpPr>
          <p:spPr>
            <a:xfrm>
              <a:off x="3114675" y="5671271"/>
              <a:ext cx="62763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 err="1">
                  <a:solidFill>
                    <a:srgbClr val="16223A"/>
                  </a:solidFill>
                </a:rPr>
                <a:t>Potentiel</a:t>
              </a:r>
              <a:r>
                <a:rPr lang="en-US" sz="1400" dirty="0">
                  <a:solidFill>
                    <a:srgbClr val="16223A"/>
                  </a:solidFill>
                </a:rPr>
                <a:t> </a:t>
              </a:r>
              <a:r>
                <a:rPr lang="en-US" sz="1400" dirty="0" err="1">
                  <a:solidFill>
                    <a:srgbClr val="16223A"/>
                  </a:solidFill>
                </a:rPr>
                <a:t>synergestic</a:t>
              </a:r>
              <a:r>
                <a:rPr lang="en-US" sz="1400" dirty="0">
                  <a:solidFill>
                    <a:srgbClr val="16223A"/>
                  </a:solidFill>
                </a:rPr>
                <a:t> effect between SH and PD muscles.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58BC1D2-2D03-4F94-B20A-17692CEE79C8}"/>
                </a:ext>
              </a:extLst>
            </p:cNvPr>
            <p:cNvSpPr/>
            <p:nvPr/>
          </p:nvSpPr>
          <p:spPr>
            <a:xfrm>
              <a:off x="2847975" y="5724993"/>
              <a:ext cx="180000" cy="108000"/>
            </a:xfrm>
            <a:prstGeom prst="rect">
              <a:avLst/>
            </a:prstGeom>
            <a:solidFill>
              <a:srgbClr val="99DFB9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AE7503F-C6D7-46AA-8103-90A739FBAF7C}"/>
              </a:ext>
            </a:extLst>
          </p:cNvPr>
          <p:cNvSpPr/>
          <p:nvPr/>
        </p:nvSpPr>
        <p:spPr>
          <a:xfrm>
            <a:off x="7739062" y="3854921"/>
            <a:ext cx="648000" cy="13049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AC9E0523-F037-42A6-9146-2E86DB65FCCF}"/>
              </a:ext>
            </a:extLst>
          </p:cNvPr>
          <p:cNvSpPr/>
          <p:nvPr/>
        </p:nvSpPr>
        <p:spPr>
          <a:xfrm>
            <a:off x="7739061" y="1721942"/>
            <a:ext cx="648000" cy="13049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06A8681E-CB6F-4D97-8122-1B8F9402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en-US" sz="3300" b="0" dirty="0"/>
              <a:t>Literature Comparison</a:t>
            </a:r>
          </a:p>
        </p:txBody>
      </p:sp>
    </p:spTree>
    <p:extLst>
      <p:ext uri="{BB962C8B-B14F-4D97-AF65-F5344CB8AC3E}">
        <p14:creationId xmlns:p14="http://schemas.microsoft.com/office/powerpoint/2010/main" val="342993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">
            <a:extLst>
              <a:ext uri="{FF2B5EF4-FFF2-40B4-BE49-F238E27FC236}">
                <a16:creationId xmlns:a16="http://schemas.microsoft.com/office/drawing/2014/main" id="{A7A1E387-DC24-49F2-9513-F9848FED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43" y="1821846"/>
            <a:ext cx="2909702" cy="323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Image 8">
            <a:extLst>
              <a:ext uri="{FF2B5EF4-FFF2-40B4-BE49-F238E27FC236}">
                <a16:creationId xmlns:a16="http://schemas.microsoft.com/office/drawing/2014/main" id="{B918785D-BE98-4264-9967-AEF1B09F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43" y="1816334"/>
            <a:ext cx="2910835" cy="324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B0FF9DA4-28AA-45CD-A6EB-619C4BD2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10" y="1816333"/>
            <a:ext cx="2909702" cy="3240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– Total Laryngectomy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A18E2CA-02EE-43AF-93BF-72262981313C}"/>
              </a:ext>
            </a:extLst>
          </p:cNvPr>
          <p:cNvSpPr/>
          <p:nvPr/>
        </p:nvSpPr>
        <p:spPr>
          <a:xfrm>
            <a:off x="6959592" y="3867517"/>
            <a:ext cx="3169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16223A"/>
                </a:solidFill>
              </a:rPr>
              <a:t>Rehabilitation methods: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6223A"/>
                </a:solidFill>
              </a:rPr>
              <a:t>Tracheostomy.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6223A"/>
                </a:solidFill>
              </a:rPr>
              <a:t>Voice restoration.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9982A930-79A2-46A6-B3CF-74256C24031B}"/>
              </a:ext>
            </a:extLst>
          </p:cNvPr>
          <p:cNvGrpSpPr/>
          <p:nvPr/>
        </p:nvGrpSpPr>
        <p:grpSpPr>
          <a:xfrm>
            <a:off x="6345171" y="2474655"/>
            <a:ext cx="4149029" cy="726523"/>
            <a:chOff x="6703946" y="3151729"/>
            <a:chExt cx="4149029" cy="726523"/>
          </a:xfrm>
        </p:grpSpPr>
        <p:grpSp>
          <p:nvGrpSpPr>
            <p:cNvPr id="85" name="Groupe 13">
              <a:extLst>
                <a:ext uri="{FF2B5EF4-FFF2-40B4-BE49-F238E27FC236}">
                  <a16:creationId xmlns:a16="http://schemas.microsoft.com/office/drawing/2014/main" id="{246E191E-EF6D-47A4-B0AE-EE94310AD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3946" y="3158252"/>
              <a:ext cx="720000" cy="720000"/>
              <a:chOff x="16705907" y="11593415"/>
              <a:chExt cx="1439998" cy="1440136"/>
            </a:xfrm>
          </p:grpSpPr>
          <p:pic>
            <p:nvPicPr>
              <p:cNvPr id="104" name="Image 14">
                <a:extLst>
                  <a:ext uri="{FF2B5EF4-FFF2-40B4-BE49-F238E27FC236}">
                    <a16:creationId xmlns:a16="http://schemas.microsoft.com/office/drawing/2014/main" id="{3839D1D9-EBA3-4087-B256-CA38EFE6E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6452" y="11809413"/>
                <a:ext cx="1035049" cy="1044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5" name="Groupe 8">
                <a:extLst>
                  <a:ext uri="{FF2B5EF4-FFF2-40B4-BE49-F238E27FC236}">
                    <a16:creationId xmlns:a16="http://schemas.microsoft.com/office/drawing/2014/main" id="{CDD261E9-E00E-4C8C-ACC5-640E9B7358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05907" y="11593415"/>
                <a:ext cx="1439998" cy="1440136"/>
                <a:chOff x="16705907" y="11593415"/>
                <a:chExt cx="1439998" cy="1440136"/>
              </a:xfrm>
            </p:grpSpPr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65C32B7D-A4C0-48F0-A23B-03552E52824E}"/>
                    </a:ext>
                  </a:extLst>
                </p:cNvPr>
                <p:cNvSpPr/>
                <p:nvPr/>
              </p:nvSpPr>
              <p:spPr>
                <a:xfrm>
                  <a:off x="16705907" y="11593415"/>
                  <a:ext cx="1439998" cy="1440136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9CF8F8D2-6E7D-4952-8E19-01B1E6BB9ECF}"/>
                    </a:ext>
                  </a:extLst>
                </p:cNvPr>
                <p:cNvCxnSpPr>
                  <a:cxnSpLocks/>
                  <a:stCxn id="106" idx="3"/>
                  <a:endCxn id="106" idx="7"/>
                </p:cNvCxnSpPr>
                <p:nvPr/>
              </p:nvCxnSpPr>
              <p:spPr>
                <a:xfrm flipV="1">
                  <a:off x="16917065" y="11804361"/>
                  <a:ext cx="1017683" cy="101824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E40DE3F3-F2F7-4721-823F-FB4A0F1E93CA}"/>
                    </a:ext>
                  </a:extLst>
                </p:cNvPr>
                <p:cNvCxnSpPr>
                  <a:cxnSpLocks/>
                  <a:stCxn id="106" idx="1"/>
                  <a:endCxn id="106" idx="5"/>
                </p:cNvCxnSpPr>
                <p:nvPr/>
              </p:nvCxnSpPr>
              <p:spPr>
                <a:xfrm>
                  <a:off x="16917071" y="11804363"/>
                  <a:ext cx="1017683" cy="101824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e 12">
              <a:extLst>
                <a:ext uri="{FF2B5EF4-FFF2-40B4-BE49-F238E27FC236}">
                  <a16:creationId xmlns:a16="http://schemas.microsoft.com/office/drawing/2014/main" id="{85C63B39-A957-4CA2-B726-6C71ADDEBF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5142" y="3156562"/>
              <a:ext cx="720000" cy="720000"/>
              <a:chOff x="16706067" y="13609812"/>
              <a:chExt cx="1440000" cy="1440000"/>
            </a:xfrm>
          </p:grpSpPr>
          <p:pic>
            <p:nvPicPr>
              <p:cNvPr id="99" name="Image 12">
                <a:extLst>
                  <a:ext uri="{FF2B5EF4-FFF2-40B4-BE49-F238E27FC236}">
                    <a16:creationId xmlns:a16="http://schemas.microsoft.com/office/drawing/2014/main" id="{28E94DA4-59CC-4DB9-95DA-2F682B2C13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1172" y="13825538"/>
                <a:ext cx="1262887" cy="1115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0" name="Groupe 29">
                <a:extLst>
                  <a:ext uri="{FF2B5EF4-FFF2-40B4-BE49-F238E27FC236}">
                    <a16:creationId xmlns:a16="http://schemas.microsoft.com/office/drawing/2014/main" id="{19FB65D9-CF73-4A98-A421-4D87411A4A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06067" y="13609812"/>
                <a:ext cx="1440000" cy="1440000"/>
                <a:chOff x="16705907" y="11593588"/>
                <a:chExt cx="1440000" cy="1440000"/>
              </a:xfrm>
            </p:grpSpPr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75302282-F051-43D7-BCFE-772C78BF3B28}"/>
                    </a:ext>
                  </a:extLst>
                </p:cNvPr>
                <p:cNvSpPr/>
                <p:nvPr/>
              </p:nvSpPr>
              <p:spPr>
                <a:xfrm>
                  <a:off x="16705907" y="11593588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102" name="Connecteur droit 101">
                  <a:extLst>
                    <a:ext uri="{FF2B5EF4-FFF2-40B4-BE49-F238E27FC236}">
                      <a16:creationId xmlns:a16="http://schemas.microsoft.com/office/drawing/2014/main" id="{55126666-2002-4E4D-9302-EBC836F40B42}"/>
                    </a:ext>
                  </a:extLst>
                </p:cNvPr>
                <p:cNvCxnSpPr>
                  <a:cxnSpLocks/>
                  <a:stCxn id="101" idx="3"/>
                  <a:endCxn id="101" idx="7"/>
                </p:cNvCxnSpPr>
                <p:nvPr/>
              </p:nvCxnSpPr>
              <p:spPr>
                <a:xfrm flipV="1">
                  <a:off x="16917064" y="11804745"/>
                  <a:ext cx="1017686" cy="101768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2F0DE62D-D8EC-4F60-9405-D470A24FFD21}"/>
                    </a:ext>
                  </a:extLst>
                </p:cNvPr>
                <p:cNvCxnSpPr>
                  <a:cxnSpLocks/>
                  <a:stCxn id="101" idx="1"/>
                  <a:endCxn id="101" idx="5"/>
                </p:cNvCxnSpPr>
                <p:nvPr/>
              </p:nvCxnSpPr>
              <p:spPr>
                <a:xfrm>
                  <a:off x="16917064" y="11804745"/>
                  <a:ext cx="1017686" cy="1017686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e 11">
              <a:extLst>
                <a:ext uri="{FF2B5EF4-FFF2-40B4-BE49-F238E27FC236}">
                  <a16:creationId xmlns:a16="http://schemas.microsoft.com/office/drawing/2014/main" id="{82503705-2AEE-4E70-A062-4EEDFB8E74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86338" y="3151729"/>
              <a:ext cx="720000" cy="720000"/>
              <a:chOff x="16722659" y="15609033"/>
              <a:chExt cx="1440000" cy="1440000"/>
            </a:xfrm>
          </p:grpSpPr>
          <p:pic>
            <p:nvPicPr>
              <p:cNvPr id="94" name="Image 13">
                <a:extLst>
                  <a:ext uri="{FF2B5EF4-FFF2-40B4-BE49-F238E27FC236}">
                    <a16:creationId xmlns:a16="http://schemas.microsoft.com/office/drawing/2014/main" id="{4DDD6ECB-A00A-45BD-BB7E-696855E44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11173" y="15846716"/>
                <a:ext cx="1238434" cy="97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5" name="Groupe 33">
                <a:extLst>
                  <a:ext uri="{FF2B5EF4-FFF2-40B4-BE49-F238E27FC236}">
                    <a16:creationId xmlns:a16="http://schemas.microsoft.com/office/drawing/2014/main" id="{4453FE40-EB3F-4B94-AC95-90EA17CFA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22659" y="15609033"/>
                <a:ext cx="1440000" cy="1440000"/>
                <a:chOff x="16650491" y="11576425"/>
                <a:chExt cx="1440000" cy="1440000"/>
              </a:xfrm>
            </p:grpSpPr>
            <p:sp>
              <p:nvSpPr>
                <p:cNvPr id="96" name="Ellipse 95">
                  <a:extLst>
                    <a:ext uri="{FF2B5EF4-FFF2-40B4-BE49-F238E27FC236}">
                      <a16:creationId xmlns:a16="http://schemas.microsoft.com/office/drawing/2014/main" id="{0AE4BDEE-F32D-42B8-B611-0B0A59B881FF}"/>
                    </a:ext>
                  </a:extLst>
                </p:cNvPr>
                <p:cNvSpPr/>
                <p:nvPr/>
              </p:nvSpPr>
              <p:spPr>
                <a:xfrm>
                  <a:off x="16650491" y="11576425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97" name="Connecteur droit 96">
                  <a:extLst>
                    <a:ext uri="{FF2B5EF4-FFF2-40B4-BE49-F238E27FC236}">
                      <a16:creationId xmlns:a16="http://schemas.microsoft.com/office/drawing/2014/main" id="{CC148361-43C8-45A2-BF3B-AC7EB5BD71C8}"/>
                    </a:ext>
                  </a:extLst>
                </p:cNvPr>
                <p:cNvCxnSpPr>
                  <a:cxnSpLocks/>
                  <a:stCxn id="96" idx="3"/>
                  <a:endCxn id="96" idx="7"/>
                </p:cNvCxnSpPr>
                <p:nvPr/>
              </p:nvCxnSpPr>
              <p:spPr>
                <a:xfrm flipV="1">
                  <a:off x="16861375" y="11787309"/>
                  <a:ext cx="1018232" cy="1018232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82F8E2CD-C6C3-40C0-87A2-E42B1F00725B}"/>
                    </a:ext>
                  </a:extLst>
                </p:cNvPr>
                <p:cNvCxnSpPr>
                  <a:cxnSpLocks/>
                  <a:stCxn id="96" idx="1"/>
                  <a:endCxn id="96" idx="5"/>
                </p:cNvCxnSpPr>
                <p:nvPr/>
              </p:nvCxnSpPr>
              <p:spPr>
                <a:xfrm>
                  <a:off x="16861375" y="11787309"/>
                  <a:ext cx="1018232" cy="1018232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e 14">
              <a:extLst>
                <a:ext uri="{FF2B5EF4-FFF2-40B4-BE49-F238E27FC236}">
                  <a16:creationId xmlns:a16="http://schemas.microsoft.com/office/drawing/2014/main" id="{CB6B5026-364A-43B0-A98D-20F1C8A57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2975" y="3158252"/>
              <a:ext cx="720000" cy="720000"/>
              <a:chOff x="16777915" y="18290492"/>
              <a:chExt cx="1440000" cy="1440000"/>
            </a:xfrm>
          </p:grpSpPr>
          <p:pic>
            <p:nvPicPr>
              <p:cNvPr id="89" name="Image 16">
                <a:extLst>
                  <a:ext uri="{FF2B5EF4-FFF2-40B4-BE49-F238E27FC236}">
                    <a16:creationId xmlns:a16="http://schemas.microsoft.com/office/drawing/2014/main" id="{97751AF4-D2B8-4569-8B07-DB8302518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93939" y="18478500"/>
                <a:ext cx="1037008" cy="100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0" name="Groupe 37">
                <a:extLst>
                  <a:ext uri="{FF2B5EF4-FFF2-40B4-BE49-F238E27FC236}">
                    <a16:creationId xmlns:a16="http://schemas.microsoft.com/office/drawing/2014/main" id="{47D0204F-7A25-4236-ABC4-A585C7CD43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77915" y="18290492"/>
                <a:ext cx="1440000" cy="1440000"/>
                <a:chOff x="16705907" y="11593588"/>
                <a:chExt cx="1440000" cy="1440000"/>
              </a:xfrm>
            </p:grpSpPr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FC70C8FE-371B-41C1-855F-3FC1DA2389B6}"/>
                    </a:ext>
                  </a:extLst>
                </p:cNvPr>
                <p:cNvSpPr/>
                <p:nvPr/>
              </p:nvSpPr>
              <p:spPr>
                <a:xfrm>
                  <a:off x="16705907" y="11593588"/>
                  <a:ext cx="1440000" cy="1440000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E6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cxnSp>
              <p:nvCxnSpPr>
                <p:cNvPr id="92" name="Connecteur droit 91">
                  <a:extLst>
                    <a:ext uri="{FF2B5EF4-FFF2-40B4-BE49-F238E27FC236}">
                      <a16:creationId xmlns:a16="http://schemas.microsoft.com/office/drawing/2014/main" id="{8AB90FE8-79D2-4B2A-B2D8-6C1091C17DD5}"/>
                    </a:ext>
                  </a:extLst>
                </p:cNvPr>
                <p:cNvCxnSpPr>
                  <a:cxnSpLocks/>
                  <a:stCxn id="91" idx="3"/>
                  <a:endCxn id="91" idx="7"/>
                </p:cNvCxnSpPr>
                <p:nvPr/>
              </p:nvCxnSpPr>
              <p:spPr>
                <a:xfrm flipV="1">
                  <a:off x="16917065" y="11804746"/>
                  <a:ext cx="1017684" cy="1017684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onnecteur droit 92">
                  <a:extLst>
                    <a:ext uri="{FF2B5EF4-FFF2-40B4-BE49-F238E27FC236}">
                      <a16:creationId xmlns:a16="http://schemas.microsoft.com/office/drawing/2014/main" id="{FA087F8C-C21F-437E-AC7B-CD4972BECDCF}"/>
                    </a:ext>
                  </a:extLst>
                </p:cNvPr>
                <p:cNvCxnSpPr>
                  <a:cxnSpLocks/>
                  <a:stCxn id="91" idx="1"/>
                  <a:endCxn id="91" idx="5"/>
                </p:cNvCxnSpPr>
                <p:nvPr/>
              </p:nvCxnSpPr>
              <p:spPr>
                <a:xfrm>
                  <a:off x="16917065" y="11804746"/>
                  <a:ext cx="1017684" cy="1017684"/>
                </a:xfrm>
                <a:prstGeom prst="line">
                  <a:avLst/>
                </a:prstGeom>
                <a:ln w="25400">
                  <a:solidFill>
                    <a:srgbClr val="E6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0FC38A-D2B4-4610-97F5-5BD886A9DFC9}"/>
              </a:ext>
            </a:extLst>
          </p:cNvPr>
          <p:cNvSpPr/>
          <p:nvPr/>
        </p:nvSpPr>
        <p:spPr>
          <a:xfrm>
            <a:off x="2303243" y="5061846"/>
            <a:ext cx="2909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Christopher G. Tang et al. 2015.</a:t>
            </a:r>
          </a:p>
        </p:txBody>
      </p: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BB82B7E0-46A2-4DC0-8155-10ABE365D376}"/>
              </a:ext>
            </a:extLst>
          </p:cNvPr>
          <p:cNvGrpSpPr/>
          <p:nvPr/>
        </p:nvGrpSpPr>
        <p:grpSpPr>
          <a:xfrm>
            <a:off x="858032" y="3786013"/>
            <a:ext cx="2528049" cy="1874584"/>
            <a:chOff x="1420007" y="4739312"/>
            <a:chExt cx="2528049" cy="1874584"/>
          </a:xfrm>
        </p:grpSpPr>
        <p:pic>
          <p:nvPicPr>
            <p:cNvPr id="137" name="Image 136">
              <a:extLst>
                <a:ext uri="{FF2B5EF4-FFF2-40B4-BE49-F238E27FC236}">
                  <a16:creationId xmlns:a16="http://schemas.microsoft.com/office/drawing/2014/main" id="{750E24C1-4009-4968-B9D5-408890D66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95" t="65201" r="37211" b="5787"/>
            <a:stretch/>
          </p:blipFill>
          <p:spPr>
            <a:xfrm>
              <a:off x="1420007" y="4739312"/>
              <a:ext cx="1844921" cy="1874584"/>
            </a:xfrm>
            <a:prstGeom prst="rect">
              <a:avLst/>
            </a:prstGeom>
            <a:ln w="38100">
              <a:solidFill>
                <a:srgbClr val="889D9F"/>
              </a:solidFill>
            </a:ln>
            <a:effectLst/>
          </p:spPr>
        </p:pic>
        <p:cxnSp>
          <p:nvCxnSpPr>
            <p:cNvPr id="138" name="Connecteur droit avec flèche 137">
              <a:extLst>
                <a:ext uri="{FF2B5EF4-FFF2-40B4-BE49-F238E27FC236}">
                  <a16:creationId xmlns:a16="http://schemas.microsoft.com/office/drawing/2014/main" id="{C62688D5-7823-4352-836B-BEF81096BFCC}"/>
                </a:ext>
              </a:extLst>
            </p:cNvPr>
            <p:cNvCxnSpPr>
              <a:cxnSpLocks/>
              <a:stCxn id="137" idx="3"/>
            </p:cNvCxnSpPr>
            <p:nvPr/>
          </p:nvCxnSpPr>
          <p:spPr>
            <a:xfrm flipV="1">
              <a:off x="3264928" y="5447056"/>
              <a:ext cx="683128" cy="229548"/>
            </a:xfrm>
            <a:prstGeom prst="straightConnector1">
              <a:avLst/>
            </a:prstGeom>
            <a:ln w="38100">
              <a:solidFill>
                <a:srgbClr val="889D9F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A6D56612-7212-4B51-8C4B-AE2E27B2E6AC}"/>
              </a:ext>
            </a:extLst>
          </p:cNvPr>
          <p:cNvGrpSpPr/>
          <p:nvPr/>
        </p:nvGrpSpPr>
        <p:grpSpPr>
          <a:xfrm>
            <a:off x="3606801" y="4558846"/>
            <a:ext cx="1352541" cy="307777"/>
            <a:chOff x="8003284" y="4514110"/>
            <a:chExt cx="1352541" cy="307777"/>
          </a:xfrm>
        </p:grpSpPr>
        <p:cxnSp>
          <p:nvCxnSpPr>
            <p:cNvPr id="140" name="Connecteur droit avec flèche 139">
              <a:extLst>
                <a:ext uri="{FF2B5EF4-FFF2-40B4-BE49-F238E27FC236}">
                  <a16:creationId xmlns:a16="http://schemas.microsoft.com/office/drawing/2014/main" id="{C8DC495B-2732-4585-9B54-E9696823C79D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003284" y="4667999"/>
              <a:ext cx="612082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3A4FFED2-0F12-4B41-9D58-460E55151FCB}"/>
                </a:ext>
              </a:extLst>
            </p:cNvPr>
            <p:cNvSpPr txBox="1"/>
            <p:nvPr/>
          </p:nvSpPr>
          <p:spPr>
            <a:xfrm>
              <a:off x="8615366" y="4514110"/>
              <a:ext cx="740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C805261F-0ED2-4FC7-BB38-A3F0E6A84B5F}"/>
              </a:ext>
            </a:extLst>
          </p:cNvPr>
          <p:cNvGrpSpPr/>
          <p:nvPr/>
        </p:nvGrpSpPr>
        <p:grpSpPr>
          <a:xfrm>
            <a:off x="3841751" y="4275497"/>
            <a:ext cx="1628276" cy="307777"/>
            <a:chOff x="8007550" y="4501410"/>
            <a:chExt cx="1628276" cy="307777"/>
          </a:xfrm>
        </p:grpSpPr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D96BB3C9-3EDF-4EC6-9F0A-689A225B5D34}"/>
                </a:ext>
              </a:extLst>
            </p:cNvPr>
            <p:cNvCxnSpPr>
              <a:cxnSpLocks/>
              <a:stCxn id="144" idx="1"/>
            </p:cNvCxnSpPr>
            <p:nvPr/>
          </p:nvCxnSpPr>
          <p:spPr>
            <a:xfrm flipH="1">
              <a:off x="8007550" y="4655299"/>
              <a:ext cx="379216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385BACDD-C491-4BD0-A3B4-601964F773EE}"/>
                </a:ext>
              </a:extLst>
            </p:cNvPr>
            <p:cNvSpPr txBox="1"/>
            <p:nvPr/>
          </p:nvSpPr>
          <p:spPr>
            <a:xfrm>
              <a:off x="8386766" y="4501410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trachéostomie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E221B234-08E8-4370-B98A-9CBFA8CD0893}"/>
              </a:ext>
            </a:extLst>
          </p:cNvPr>
          <p:cNvGrpSpPr/>
          <p:nvPr/>
        </p:nvGrpSpPr>
        <p:grpSpPr>
          <a:xfrm>
            <a:off x="2047875" y="4232371"/>
            <a:ext cx="1409700" cy="307777"/>
            <a:chOff x="8365046" y="4514110"/>
            <a:chExt cx="1409700" cy="307777"/>
          </a:xfrm>
        </p:grpSpPr>
        <p:cxnSp>
          <p:nvCxnSpPr>
            <p:cNvPr id="151" name="Connecteur droit avec flèche 150">
              <a:extLst>
                <a:ext uri="{FF2B5EF4-FFF2-40B4-BE49-F238E27FC236}">
                  <a16:creationId xmlns:a16="http://schemas.microsoft.com/office/drawing/2014/main" id="{D5AED51A-FAED-48E0-957E-A211E3EEED78}"/>
                </a:ext>
              </a:extLst>
            </p:cNvPr>
            <p:cNvCxnSpPr>
              <a:cxnSpLocks/>
              <a:stCxn id="152" idx="3"/>
            </p:cNvCxnSpPr>
            <p:nvPr/>
          </p:nvCxnSpPr>
          <p:spPr>
            <a:xfrm>
              <a:off x="9524528" y="4667999"/>
              <a:ext cx="250218" cy="73903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7B40A757-263A-40BB-8A78-2847EF2C6E62}"/>
                </a:ext>
              </a:extLst>
            </p:cNvPr>
            <p:cNvSpPr txBox="1"/>
            <p:nvPr/>
          </p:nvSpPr>
          <p:spPr>
            <a:xfrm>
              <a:off x="8365046" y="4514110"/>
              <a:ext cx="1159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œsophage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167" name="Rectangle : coins arrondis 166">
            <a:extLst>
              <a:ext uri="{FF2B5EF4-FFF2-40B4-BE49-F238E27FC236}">
                <a16:creationId xmlns:a16="http://schemas.microsoft.com/office/drawing/2014/main" id="{527797AF-A163-48D1-8C49-325A8DB390E0}"/>
              </a:ext>
            </a:extLst>
          </p:cNvPr>
          <p:cNvSpPr/>
          <p:nvPr/>
        </p:nvSpPr>
        <p:spPr>
          <a:xfrm rot="1254696">
            <a:off x="3604636" y="3697253"/>
            <a:ext cx="381587" cy="649198"/>
          </a:xfrm>
          <a:prstGeom prst="roundRect">
            <a:avLst>
              <a:gd name="adj" fmla="val 39126"/>
            </a:avLst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3FD1D184-46BA-41FE-B399-E78472533237}"/>
              </a:ext>
            </a:extLst>
          </p:cNvPr>
          <p:cNvGrpSpPr/>
          <p:nvPr/>
        </p:nvGrpSpPr>
        <p:grpSpPr>
          <a:xfrm>
            <a:off x="3956051" y="3988592"/>
            <a:ext cx="1138041" cy="307777"/>
            <a:chOff x="8007845" y="4504585"/>
            <a:chExt cx="1138041" cy="307777"/>
          </a:xfrm>
        </p:grpSpPr>
        <p:cxnSp>
          <p:nvCxnSpPr>
            <p:cNvPr id="170" name="Connecteur droit avec flèche 169">
              <a:extLst>
                <a:ext uri="{FF2B5EF4-FFF2-40B4-BE49-F238E27FC236}">
                  <a16:creationId xmlns:a16="http://schemas.microsoft.com/office/drawing/2014/main" id="{81E745CF-42BB-4CD9-B854-114F6DD03467}"/>
                </a:ext>
              </a:extLst>
            </p:cNvPr>
            <p:cNvCxnSpPr>
              <a:cxnSpLocks/>
              <a:stCxn id="171" idx="1"/>
            </p:cNvCxnSpPr>
            <p:nvPr/>
          </p:nvCxnSpPr>
          <p:spPr>
            <a:xfrm flipH="1">
              <a:off x="8007845" y="4658474"/>
              <a:ext cx="269182" cy="30777"/>
            </a:xfrm>
            <a:prstGeom prst="straightConnector1">
              <a:avLst/>
            </a:prstGeom>
            <a:ln w="15875">
              <a:solidFill>
                <a:srgbClr val="1622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ZoneTexte 170">
              <a:extLst>
                <a:ext uri="{FF2B5EF4-FFF2-40B4-BE49-F238E27FC236}">
                  <a16:creationId xmlns:a16="http://schemas.microsoft.com/office/drawing/2014/main" id="{FAD4E972-F0DB-4507-880F-D91314B0CE6F}"/>
                </a:ext>
              </a:extLst>
            </p:cNvPr>
            <p:cNvSpPr txBox="1"/>
            <p:nvPr/>
          </p:nvSpPr>
          <p:spPr>
            <a:xfrm>
              <a:off x="8277027" y="4504585"/>
              <a:ext cx="868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16223A"/>
                  </a:solidFill>
                </a:rPr>
                <a:t>larynx</a:t>
              </a:r>
              <a:endParaRPr lang="en-GB" dirty="0">
                <a:solidFill>
                  <a:srgbClr val="16223A"/>
                </a:solidFill>
              </a:endParaRP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880C12-608A-4D46-8B05-F19D6834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3F67998B-EFE5-493B-9905-63D65A125E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361" b="62622"/>
          <a:stretch/>
        </p:blipFill>
        <p:spPr>
          <a:xfrm flipH="1">
            <a:off x="1113777" y="1752708"/>
            <a:ext cx="4306557" cy="34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67" grpId="0" animBg="1"/>
      <p:bldP spid="16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DD8E7804-B18A-40A2-8CDE-4A20828F17E0}"/>
              </a:ext>
            </a:extLst>
          </p:cNvPr>
          <p:cNvSpPr txBox="1"/>
          <p:nvPr/>
        </p:nvSpPr>
        <p:spPr>
          <a:xfrm>
            <a:off x="6626179" y="2723025"/>
            <a:ext cx="120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non-</a:t>
            </a:r>
            <a:r>
              <a:rPr lang="fr-FR" sz="1200" dirty="0" err="1"/>
              <a:t>swallowing</a:t>
            </a:r>
            <a:endParaRPr lang="en-GB" sz="1200" dirty="0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ECC9C930-C8C2-466C-9967-2181CE0E5519}"/>
              </a:ext>
            </a:extLst>
          </p:cNvPr>
          <p:cNvSpPr/>
          <p:nvPr/>
        </p:nvSpPr>
        <p:spPr>
          <a:xfrm>
            <a:off x="8439481" y="2373199"/>
            <a:ext cx="1044000" cy="1044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Organigramme : Connecteur 138">
            <a:extLst>
              <a:ext uri="{FF2B5EF4-FFF2-40B4-BE49-F238E27FC236}">
                <a16:creationId xmlns:a16="http://schemas.microsoft.com/office/drawing/2014/main" id="{0A4313B8-EAE4-4344-8321-65D72A783E4B}"/>
              </a:ext>
            </a:extLst>
          </p:cNvPr>
          <p:cNvSpPr/>
          <p:nvPr/>
        </p:nvSpPr>
        <p:spPr>
          <a:xfrm>
            <a:off x="9008167" y="243439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Organigramme : Connecteur 139">
            <a:extLst>
              <a:ext uri="{FF2B5EF4-FFF2-40B4-BE49-F238E27FC236}">
                <a16:creationId xmlns:a16="http://schemas.microsoft.com/office/drawing/2014/main" id="{E4FE2D5C-B131-4D5C-BE69-DD42A7628617}"/>
              </a:ext>
            </a:extLst>
          </p:cNvPr>
          <p:cNvSpPr/>
          <p:nvPr/>
        </p:nvSpPr>
        <p:spPr>
          <a:xfrm>
            <a:off x="8800879" y="250406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Organigramme : Connecteur 141">
            <a:extLst>
              <a:ext uri="{FF2B5EF4-FFF2-40B4-BE49-F238E27FC236}">
                <a16:creationId xmlns:a16="http://schemas.microsoft.com/office/drawing/2014/main" id="{45043455-6A72-4AA7-A723-4DEC91116D5B}"/>
              </a:ext>
            </a:extLst>
          </p:cNvPr>
          <p:cNvSpPr/>
          <p:nvPr/>
        </p:nvSpPr>
        <p:spPr>
          <a:xfrm>
            <a:off x="8953939" y="2595057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Organigramme : Connecteur 145">
            <a:extLst>
              <a:ext uri="{FF2B5EF4-FFF2-40B4-BE49-F238E27FC236}">
                <a16:creationId xmlns:a16="http://schemas.microsoft.com/office/drawing/2014/main" id="{740E21D9-1189-4458-8AD5-4CE016483898}"/>
              </a:ext>
            </a:extLst>
          </p:cNvPr>
          <p:cNvSpPr/>
          <p:nvPr/>
        </p:nvSpPr>
        <p:spPr>
          <a:xfrm>
            <a:off x="9136666" y="2572721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rganigramme : Connecteur 148">
            <a:extLst>
              <a:ext uri="{FF2B5EF4-FFF2-40B4-BE49-F238E27FC236}">
                <a16:creationId xmlns:a16="http://schemas.microsoft.com/office/drawing/2014/main" id="{7133928F-1E9C-496A-97CF-C74DE4401120}"/>
              </a:ext>
            </a:extLst>
          </p:cNvPr>
          <p:cNvSpPr/>
          <p:nvPr/>
        </p:nvSpPr>
        <p:spPr>
          <a:xfrm>
            <a:off x="8696000" y="2684816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rganigramme : Connecteur 151">
            <a:extLst>
              <a:ext uri="{FF2B5EF4-FFF2-40B4-BE49-F238E27FC236}">
                <a16:creationId xmlns:a16="http://schemas.microsoft.com/office/drawing/2014/main" id="{72B6E015-B273-49ED-BE7C-AE9090987C24}"/>
              </a:ext>
            </a:extLst>
          </p:cNvPr>
          <p:cNvSpPr/>
          <p:nvPr/>
        </p:nvSpPr>
        <p:spPr>
          <a:xfrm>
            <a:off x="8488712" y="2754487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Organigramme : Connecteur 156">
            <a:extLst>
              <a:ext uri="{FF2B5EF4-FFF2-40B4-BE49-F238E27FC236}">
                <a16:creationId xmlns:a16="http://schemas.microsoft.com/office/drawing/2014/main" id="{0D484056-81C9-4A5B-94CF-680C08E11FF5}"/>
              </a:ext>
            </a:extLst>
          </p:cNvPr>
          <p:cNvSpPr/>
          <p:nvPr/>
        </p:nvSpPr>
        <p:spPr>
          <a:xfrm>
            <a:off x="8641772" y="2845478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Organigramme : Connecteur 247">
            <a:extLst>
              <a:ext uri="{FF2B5EF4-FFF2-40B4-BE49-F238E27FC236}">
                <a16:creationId xmlns:a16="http://schemas.microsoft.com/office/drawing/2014/main" id="{AE703079-3957-4232-A618-7E69D7BD3E8B}"/>
              </a:ext>
            </a:extLst>
          </p:cNvPr>
          <p:cNvSpPr/>
          <p:nvPr/>
        </p:nvSpPr>
        <p:spPr>
          <a:xfrm>
            <a:off x="8824499" y="2823142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Organigramme : Connecteur 248">
            <a:extLst>
              <a:ext uri="{FF2B5EF4-FFF2-40B4-BE49-F238E27FC236}">
                <a16:creationId xmlns:a16="http://schemas.microsoft.com/office/drawing/2014/main" id="{E5FB548A-BD6D-4B2A-AF15-7C3F34240489}"/>
              </a:ext>
            </a:extLst>
          </p:cNvPr>
          <p:cNvSpPr/>
          <p:nvPr/>
        </p:nvSpPr>
        <p:spPr>
          <a:xfrm>
            <a:off x="8917726" y="3024790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Organigramme : Connecteur 249">
            <a:extLst>
              <a:ext uri="{FF2B5EF4-FFF2-40B4-BE49-F238E27FC236}">
                <a16:creationId xmlns:a16="http://schemas.microsoft.com/office/drawing/2014/main" id="{AD824749-5BAF-4524-B4C0-0E8ADA12E803}"/>
              </a:ext>
            </a:extLst>
          </p:cNvPr>
          <p:cNvSpPr/>
          <p:nvPr/>
        </p:nvSpPr>
        <p:spPr>
          <a:xfrm>
            <a:off x="8718459" y="3102482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Organigramme : Connecteur 250">
            <a:extLst>
              <a:ext uri="{FF2B5EF4-FFF2-40B4-BE49-F238E27FC236}">
                <a16:creationId xmlns:a16="http://schemas.microsoft.com/office/drawing/2014/main" id="{95928586-B944-4F6C-8C73-98682883F418}"/>
              </a:ext>
            </a:extLst>
          </p:cNvPr>
          <p:cNvSpPr/>
          <p:nvPr/>
        </p:nvSpPr>
        <p:spPr>
          <a:xfrm>
            <a:off x="8887561" y="3193473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Organigramme : Connecteur 251">
            <a:extLst>
              <a:ext uri="{FF2B5EF4-FFF2-40B4-BE49-F238E27FC236}">
                <a16:creationId xmlns:a16="http://schemas.microsoft.com/office/drawing/2014/main" id="{3DB7D4F4-EAF9-4B93-8068-DE449743D183}"/>
              </a:ext>
            </a:extLst>
          </p:cNvPr>
          <p:cNvSpPr/>
          <p:nvPr/>
        </p:nvSpPr>
        <p:spPr>
          <a:xfrm>
            <a:off x="9070288" y="3171137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Organigramme : Connecteur 252">
            <a:extLst>
              <a:ext uri="{FF2B5EF4-FFF2-40B4-BE49-F238E27FC236}">
                <a16:creationId xmlns:a16="http://schemas.microsoft.com/office/drawing/2014/main" id="{9E3F96E6-59E9-42BE-92C9-A292ABCF420F}"/>
              </a:ext>
            </a:extLst>
          </p:cNvPr>
          <p:cNvSpPr/>
          <p:nvPr/>
        </p:nvSpPr>
        <p:spPr>
          <a:xfrm>
            <a:off x="9203240" y="2746271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Organigramme : Connecteur 253">
            <a:extLst>
              <a:ext uri="{FF2B5EF4-FFF2-40B4-BE49-F238E27FC236}">
                <a16:creationId xmlns:a16="http://schemas.microsoft.com/office/drawing/2014/main" id="{4E122E3E-A897-46A5-89AF-AC4E40DC2970}"/>
              </a:ext>
            </a:extLst>
          </p:cNvPr>
          <p:cNvSpPr/>
          <p:nvPr/>
        </p:nvSpPr>
        <p:spPr>
          <a:xfrm>
            <a:off x="9020015" y="2783858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5" name="Organigramme : Connecteur 254">
            <a:extLst>
              <a:ext uri="{FF2B5EF4-FFF2-40B4-BE49-F238E27FC236}">
                <a16:creationId xmlns:a16="http://schemas.microsoft.com/office/drawing/2014/main" id="{91E8CE8C-27D1-4FCA-B6E5-6D328FE43902}"/>
              </a:ext>
            </a:extLst>
          </p:cNvPr>
          <p:cNvSpPr/>
          <p:nvPr/>
        </p:nvSpPr>
        <p:spPr>
          <a:xfrm>
            <a:off x="9124949" y="2979490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Organigramme : Connecteur 255">
            <a:extLst>
              <a:ext uri="{FF2B5EF4-FFF2-40B4-BE49-F238E27FC236}">
                <a16:creationId xmlns:a16="http://schemas.microsoft.com/office/drawing/2014/main" id="{DC82892D-CF24-4B61-BFFA-1F2CAC6667F1}"/>
              </a:ext>
            </a:extLst>
          </p:cNvPr>
          <p:cNvSpPr/>
          <p:nvPr/>
        </p:nvSpPr>
        <p:spPr>
          <a:xfrm>
            <a:off x="9299655" y="2900639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7" name="Groupe 256">
            <a:extLst>
              <a:ext uri="{FF2B5EF4-FFF2-40B4-BE49-F238E27FC236}">
                <a16:creationId xmlns:a16="http://schemas.microsoft.com/office/drawing/2014/main" id="{3BE33768-AA7F-47A9-A949-A1998EE0290A}"/>
              </a:ext>
            </a:extLst>
          </p:cNvPr>
          <p:cNvGrpSpPr/>
          <p:nvPr/>
        </p:nvGrpSpPr>
        <p:grpSpPr>
          <a:xfrm rot="5400000">
            <a:off x="6892816" y="3361475"/>
            <a:ext cx="720000" cy="720000"/>
            <a:chOff x="1357301" y="5072694"/>
            <a:chExt cx="720000" cy="720000"/>
          </a:xfrm>
        </p:grpSpPr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493EBCA4-42DE-4A71-936F-2A1DC6EAE7A9}"/>
                </a:ext>
              </a:extLst>
            </p:cNvPr>
            <p:cNvSpPr/>
            <p:nvPr/>
          </p:nvSpPr>
          <p:spPr>
            <a:xfrm>
              <a:off x="1357301" y="5072694"/>
              <a:ext cx="720000" cy="7200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Organigramme : Connecteur 258">
              <a:extLst>
                <a:ext uri="{FF2B5EF4-FFF2-40B4-BE49-F238E27FC236}">
                  <a16:creationId xmlns:a16="http://schemas.microsoft.com/office/drawing/2014/main" id="{CE57B8FB-60C9-4BA0-B3D6-E6648BAE9166}"/>
                </a:ext>
              </a:extLst>
            </p:cNvPr>
            <p:cNvSpPr/>
            <p:nvPr/>
          </p:nvSpPr>
          <p:spPr>
            <a:xfrm>
              <a:off x="1741837" y="5133890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Organigramme : Connecteur 259">
              <a:extLst>
                <a:ext uri="{FF2B5EF4-FFF2-40B4-BE49-F238E27FC236}">
                  <a16:creationId xmlns:a16="http://schemas.microsoft.com/office/drawing/2014/main" id="{4BF707ED-A71C-4B7F-8EC6-72588DF902D7}"/>
                </a:ext>
              </a:extLst>
            </p:cNvPr>
            <p:cNvSpPr/>
            <p:nvPr/>
          </p:nvSpPr>
          <p:spPr>
            <a:xfrm>
              <a:off x="1534549" y="5203561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Organigramme : Connecteur 260">
              <a:extLst>
                <a:ext uri="{FF2B5EF4-FFF2-40B4-BE49-F238E27FC236}">
                  <a16:creationId xmlns:a16="http://schemas.microsoft.com/office/drawing/2014/main" id="{084E1A52-2518-476E-ADD6-BF588389DA1F}"/>
                </a:ext>
              </a:extLst>
            </p:cNvPr>
            <p:cNvSpPr/>
            <p:nvPr/>
          </p:nvSpPr>
          <p:spPr>
            <a:xfrm>
              <a:off x="1687609" y="5294552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Organigramme : Connecteur 261">
              <a:extLst>
                <a:ext uri="{FF2B5EF4-FFF2-40B4-BE49-F238E27FC236}">
                  <a16:creationId xmlns:a16="http://schemas.microsoft.com/office/drawing/2014/main" id="{DFE2042B-AD37-4CA3-BF34-A21422462509}"/>
                </a:ext>
              </a:extLst>
            </p:cNvPr>
            <p:cNvSpPr/>
            <p:nvPr/>
          </p:nvSpPr>
          <p:spPr>
            <a:xfrm>
              <a:off x="1870336" y="5272216"/>
              <a:ext cx="108000" cy="108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Organigramme : Connecteur 262">
              <a:extLst>
                <a:ext uri="{FF2B5EF4-FFF2-40B4-BE49-F238E27FC236}">
                  <a16:creationId xmlns:a16="http://schemas.microsoft.com/office/drawing/2014/main" id="{F2FB62A2-A0C3-40A3-BE1B-F99A2FDBC219}"/>
                </a:ext>
              </a:extLst>
            </p:cNvPr>
            <p:cNvSpPr/>
            <p:nvPr/>
          </p:nvSpPr>
          <p:spPr>
            <a:xfrm>
              <a:off x="1664726" y="5457612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Organigramme : Connecteur 263">
              <a:extLst>
                <a:ext uri="{FF2B5EF4-FFF2-40B4-BE49-F238E27FC236}">
                  <a16:creationId xmlns:a16="http://schemas.microsoft.com/office/drawing/2014/main" id="{63620352-DB4E-479E-98C7-C0C4BCEA5981}"/>
                </a:ext>
              </a:extLst>
            </p:cNvPr>
            <p:cNvSpPr/>
            <p:nvPr/>
          </p:nvSpPr>
          <p:spPr>
            <a:xfrm>
              <a:off x="1457438" y="5527283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Organigramme : Connecteur 264">
              <a:extLst>
                <a:ext uri="{FF2B5EF4-FFF2-40B4-BE49-F238E27FC236}">
                  <a16:creationId xmlns:a16="http://schemas.microsoft.com/office/drawing/2014/main" id="{7C0689AB-DB6B-4B01-BB75-9F08A8A95CE6}"/>
                </a:ext>
              </a:extLst>
            </p:cNvPr>
            <p:cNvSpPr/>
            <p:nvPr/>
          </p:nvSpPr>
          <p:spPr>
            <a:xfrm>
              <a:off x="1610498" y="5618274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Organigramme : Connecteur 265">
              <a:extLst>
                <a:ext uri="{FF2B5EF4-FFF2-40B4-BE49-F238E27FC236}">
                  <a16:creationId xmlns:a16="http://schemas.microsoft.com/office/drawing/2014/main" id="{A4C3CB14-0C9A-49AE-93A1-BD6B2E3B46A6}"/>
                </a:ext>
              </a:extLst>
            </p:cNvPr>
            <p:cNvSpPr/>
            <p:nvPr/>
          </p:nvSpPr>
          <p:spPr>
            <a:xfrm>
              <a:off x="1793225" y="5595938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7" name="Connecteur droit avec flèche 266">
            <a:extLst>
              <a:ext uri="{FF2B5EF4-FFF2-40B4-BE49-F238E27FC236}">
                <a16:creationId xmlns:a16="http://schemas.microsoft.com/office/drawing/2014/main" id="{99125657-2002-4234-9277-9FFEFB40D9BC}"/>
              </a:ext>
            </a:extLst>
          </p:cNvPr>
          <p:cNvCxnSpPr>
            <a:cxnSpLocks/>
            <a:stCxn id="138" idx="3"/>
            <a:endCxn id="258" idx="0"/>
          </p:cNvCxnSpPr>
          <p:nvPr/>
        </p:nvCxnSpPr>
        <p:spPr>
          <a:xfrm flipH="1">
            <a:off x="7612816" y="3264309"/>
            <a:ext cx="979555" cy="457166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Ellipse 267">
            <a:extLst>
              <a:ext uri="{FF2B5EF4-FFF2-40B4-BE49-F238E27FC236}">
                <a16:creationId xmlns:a16="http://schemas.microsoft.com/office/drawing/2014/main" id="{DE4C8DF0-7C6D-4843-A0DF-FEAB87F4C267}"/>
              </a:ext>
            </a:extLst>
          </p:cNvPr>
          <p:cNvSpPr/>
          <p:nvPr/>
        </p:nvSpPr>
        <p:spPr>
          <a:xfrm rot="5400000">
            <a:off x="8489350" y="4032087"/>
            <a:ext cx="900000" cy="900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Organigramme : Connecteur 268">
            <a:extLst>
              <a:ext uri="{FF2B5EF4-FFF2-40B4-BE49-F238E27FC236}">
                <a16:creationId xmlns:a16="http://schemas.microsoft.com/office/drawing/2014/main" id="{0709E16C-65EF-4DA7-8298-5F6B869A0EEE}"/>
              </a:ext>
            </a:extLst>
          </p:cNvPr>
          <p:cNvSpPr/>
          <p:nvPr/>
        </p:nvSpPr>
        <p:spPr>
          <a:xfrm rot="5400000">
            <a:off x="9220154" y="4416623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0" name="Organigramme : Connecteur 269">
            <a:extLst>
              <a:ext uri="{FF2B5EF4-FFF2-40B4-BE49-F238E27FC236}">
                <a16:creationId xmlns:a16="http://schemas.microsoft.com/office/drawing/2014/main" id="{91F6BA30-5DA8-439E-948F-1093308F9370}"/>
              </a:ext>
            </a:extLst>
          </p:cNvPr>
          <p:cNvSpPr/>
          <p:nvPr/>
        </p:nvSpPr>
        <p:spPr>
          <a:xfrm rot="5400000">
            <a:off x="9150483" y="420933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1" name="Organigramme : Connecteur 270">
            <a:extLst>
              <a:ext uri="{FF2B5EF4-FFF2-40B4-BE49-F238E27FC236}">
                <a16:creationId xmlns:a16="http://schemas.microsoft.com/office/drawing/2014/main" id="{FA337DF3-1384-42A0-9B98-9F98B793C5F5}"/>
              </a:ext>
            </a:extLst>
          </p:cNvPr>
          <p:cNvSpPr/>
          <p:nvPr/>
        </p:nvSpPr>
        <p:spPr>
          <a:xfrm rot="5400000">
            <a:off x="9059492" y="4362395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Organigramme : Connecteur 271">
            <a:extLst>
              <a:ext uri="{FF2B5EF4-FFF2-40B4-BE49-F238E27FC236}">
                <a16:creationId xmlns:a16="http://schemas.microsoft.com/office/drawing/2014/main" id="{FF0C5F6A-EBF2-4B2A-8329-E73852C39538}"/>
              </a:ext>
            </a:extLst>
          </p:cNvPr>
          <p:cNvSpPr/>
          <p:nvPr/>
        </p:nvSpPr>
        <p:spPr>
          <a:xfrm rot="5400000">
            <a:off x="9081828" y="4545122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3" name="Groupe 272">
            <a:extLst>
              <a:ext uri="{FF2B5EF4-FFF2-40B4-BE49-F238E27FC236}">
                <a16:creationId xmlns:a16="http://schemas.microsoft.com/office/drawing/2014/main" id="{1B2659D5-0C58-430A-B436-9DA7B3CD91D4}"/>
              </a:ext>
            </a:extLst>
          </p:cNvPr>
          <p:cNvGrpSpPr/>
          <p:nvPr/>
        </p:nvGrpSpPr>
        <p:grpSpPr>
          <a:xfrm rot="2995815">
            <a:off x="8710969" y="4099785"/>
            <a:ext cx="268662" cy="443787"/>
            <a:chOff x="2646602" y="5356250"/>
            <a:chExt cx="268662" cy="443787"/>
          </a:xfrm>
        </p:grpSpPr>
        <p:sp>
          <p:nvSpPr>
            <p:cNvPr id="274" name="Organigramme : Connecteur 273">
              <a:extLst>
                <a:ext uri="{FF2B5EF4-FFF2-40B4-BE49-F238E27FC236}">
                  <a16:creationId xmlns:a16="http://schemas.microsoft.com/office/drawing/2014/main" id="{E25B4B5E-6E8B-491A-BB17-AAF124632F91}"/>
                </a:ext>
              </a:extLst>
            </p:cNvPr>
            <p:cNvSpPr/>
            <p:nvPr/>
          </p:nvSpPr>
          <p:spPr>
            <a:xfrm rot="5400000">
              <a:off x="2807264" y="5563538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Organigramme : Connecteur 274">
              <a:extLst>
                <a:ext uri="{FF2B5EF4-FFF2-40B4-BE49-F238E27FC236}">
                  <a16:creationId xmlns:a16="http://schemas.microsoft.com/office/drawing/2014/main" id="{3E60BB52-6271-49DC-BC62-A84CDE957E44}"/>
                </a:ext>
              </a:extLst>
            </p:cNvPr>
            <p:cNvSpPr/>
            <p:nvPr/>
          </p:nvSpPr>
          <p:spPr>
            <a:xfrm rot="5400000">
              <a:off x="2737593" y="5356250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rganigramme : Connecteur 275">
              <a:extLst>
                <a:ext uri="{FF2B5EF4-FFF2-40B4-BE49-F238E27FC236}">
                  <a16:creationId xmlns:a16="http://schemas.microsoft.com/office/drawing/2014/main" id="{23BD78D0-99AD-47CC-9ACD-9270BA79E8D7}"/>
                </a:ext>
              </a:extLst>
            </p:cNvPr>
            <p:cNvSpPr/>
            <p:nvPr/>
          </p:nvSpPr>
          <p:spPr>
            <a:xfrm rot="5400000">
              <a:off x="2646602" y="5509310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Organigramme : Connecteur 276">
              <a:extLst>
                <a:ext uri="{FF2B5EF4-FFF2-40B4-BE49-F238E27FC236}">
                  <a16:creationId xmlns:a16="http://schemas.microsoft.com/office/drawing/2014/main" id="{44231BA0-A915-4726-8A13-60594B31282C}"/>
                </a:ext>
              </a:extLst>
            </p:cNvPr>
            <p:cNvSpPr/>
            <p:nvPr/>
          </p:nvSpPr>
          <p:spPr>
            <a:xfrm rot="5400000">
              <a:off x="2668938" y="5692037"/>
              <a:ext cx="108000" cy="108000"/>
            </a:xfrm>
            <a:prstGeom prst="flowChartConnector">
              <a:avLst/>
            </a:prstGeom>
            <a:solidFill>
              <a:srgbClr val="0054C6"/>
            </a:solidFill>
            <a:ln>
              <a:solidFill>
                <a:srgbClr val="2F528F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8" name="Groupe 277">
            <a:extLst>
              <a:ext uri="{FF2B5EF4-FFF2-40B4-BE49-F238E27FC236}">
                <a16:creationId xmlns:a16="http://schemas.microsoft.com/office/drawing/2014/main" id="{1C90E3F2-7494-4DA7-8277-4120D213E5C4}"/>
              </a:ext>
            </a:extLst>
          </p:cNvPr>
          <p:cNvGrpSpPr/>
          <p:nvPr/>
        </p:nvGrpSpPr>
        <p:grpSpPr>
          <a:xfrm rot="1035893">
            <a:off x="8639835" y="4557572"/>
            <a:ext cx="443787" cy="268662"/>
            <a:chOff x="2527806" y="5778867"/>
            <a:chExt cx="443787" cy="268662"/>
          </a:xfrm>
        </p:grpSpPr>
        <p:sp>
          <p:nvSpPr>
            <p:cNvPr id="279" name="Organigramme : Connecteur 278">
              <a:extLst>
                <a:ext uri="{FF2B5EF4-FFF2-40B4-BE49-F238E27FC236}">
                  <a16:creationId xmlns:a16="http://schemas.microsoft.com/office/drawing/2014/main" id="{AF0EE963-9B04-4C61-9590-C983AC27D03D}"/>
                </a:ext>
              </a:extLst>
            </p:cNvPr>
            <p:cNvSpPr/>
            <p:nvPr/>
          </p:nvSpPr>
          <p:spPr>
            <a:xfrm>
              <a:off x="2735094" y="5778867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Organigramme : Connecteur 279">
              <a:extLst>
                <a:ext uri="{FF2B5EF4-FFF2-40B4-BE49-F238E27FC236}">
                  <a16:creationId xmlns:a16="http://schemas.microsoft.com/office/drawing/2014/main" id="{3F2E80A9-00D4-4603-9242-A097DBB2A7FD}"/>
                </a:ext>
              </a:extLst>
            </p:cNvPr>
            <p:cNvSpPr/>
            <p:nvPr/>
          </p:nvSpPr>
          <p:spPr>
            <a:xfrm>
              <a:off x="2527806" y="5848538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Organigramme : Connecteur 280">
              <a:extLst>
                <a:ext uri="{FF2B5EF4-FFF2-40B4-BE49-F238E27FC236}">
                  <a16:creationId xmlns:a16="http://schemas.microsoft.com/office/drawing/2014/main" id="{27A7612A-D1F5-4E00-A769-8768BFF9A9D1}"/>
                </a:ext>
              </a:extLst>
            </p:cNvPr>
            <p:cNvSpPr/>
            <p:nvPr/>
          </p:nvSpPr>
          <p:spPr>
            <a:xfrm>
              <a:off x="2680866" y="5939529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Organigramme : Connecteur 281">
              <a:extLst>
                <a:ext uri="{FF2B5EF4-FFF2-40B4-BE49-F238E27FC236}">
                  <a16:creationId xmlns:a16="http://schemas.microsoft.com/office/drawing/2014/main" id="{DD3DDD89-57CE-4F14-8F11-12D598FE980C}"/>
                </a:ext>
              </a:extLst>
            </p:cNvPr>
            <p:cNvSpPr/>
            <p:nvPr/>
          </p:nvSpPr>
          <p:spPr>
            <a:xfrm>
              <a:off x="2863593" y="5917193"/>
              <a:ext cx="108000" cy="108000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83" name="Connecteur droit avec flèche 282">
            <a:extLst>
              <a:ext uri="{FF2B5EF4-FFF2-40B4-BE49-F238E27FC236}">
                <a16:creationId xmlns:a16="http://schemas.microsoft.com/office/drawing/2014/main" id="{E2B3484F-CC28-48B4-A908-0F2D581F5538}"/>
              </a:ext>
            </a:extLst>
          </p:cNvPr>
          <p:cNvCxnSpPr>
            <a:cxnSpLocks/>
            <a:stCxn id="258" idx="0"/>
            <a:endCxn id="268" idx="4"/>
          </p:cNvCxnSpPr>
          <p:nvPr/>
        </p:nvCxnSpPr>
        <p:spPr>
          <a:xfrm>
            <a:off x="7612816" y="3721475"/>
            <a:ext cx="876534" cy="760612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rganigramme : Connecteur 283">
            <a:extLst>
              <a:ext uri="{FF2B5EF4-FFF2-40B4-BE49-F238E27FC236}">
                <a16:creationId xmlns:a16="http://schemas.microsoft.com/office/drawing/2014/main" id="{6020B4DA-36EB-43D2-A5B8-F773E60CF458}"/>
              </a:ext>
            </a:extLst>
          </p:cNvPr>
          <p:cNvSpPr/>
          <p:nvPr/>
        </p:nvSpPr>
        <p:spPr>
          <a:xfrm>
            <a:off x="6608831" y="2495800"/>
            <a:ext cx="72000" cy="72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Organigramme : Connecteur 284">
            <a:extLst>
              <a:ext uri="{FF2B5EF4-FFF2-40B4-BE49-F238E27FC236}">
                <a16:creationId xmlns:a16="http://schemas.microsoft.com/office/drawing/2014/main" id="{BBE820B3-A3A8-47D9-A75E-FDB7E329A914}"/>
              </a:ext>
            </a:extLst>
          </p:cNvPr>
          <p:cNvSpPr/>
          <p:nvPr/>
        </p:nvSpPr>
        <p:spPr>
          <a:xfrm>
            <a:off x="6607951" y="2726548"/>
            <a:ext cx="72000" cy="72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" name="Organigramme : Connecteur 285">
            <a:extLst>
              <a:ext uri="{FF2B5EF4-FFF2-40B4-BE49-F238E27FC236}">
                <a16:creationId xmlns:a16="http://schemas.microsoft.com/office/drawing/2014/main" id="{9E4DF3F8-9871-42B4-AC86-32564A913521}"/>
              </a:ext>
            </a:extLst>
          </p:cNvPr>
          <p:cNvSpPr/>
          <p:nvPr/>
        </p:nvSpPr>
        <p:spPr>
          <a:xfrm>
            <a:off x="6608532" y="2874965"/>
            <a:ext cx="72000" cy="72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" name="Organigramme : Connecteur 286">
            <a:extLst>
              <a:ext uri="{FF2B5EF4-FFF2-40B4-BE49-F238E27FC236}">
                <a16:creationId xmlns:a16="http://schemas.microsoft.com/office/drawing/2014/main" id="{D69310F7-8F04-4FEB-8C9A-184A24E07C71}"/>
              </a:ext>
            </a:extLst>
          </p:cNvPr>
          <p:cNvSpPr/>
          <p:nvPr/>
        </p:nvSpPr>
        <p:spPr>
          <a:xfrm>
            <a:off x="6608532" y="2799791"/>
            <a:ext cx="72000" cy="72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8" name="ZoneTexte 287">
            <a:extLst>
              <a:ext uri="{FF2B5EF4-FFF2-40B4-BE49-F238E27FC236}">
                <a16:creationId xmlns:a16="http://schemas.microsoft.com/office/drawing/2014/main" id="{CA6DFD09-8064-4BE0-B2F2-F7C26C5A1AAE}"/>
              </a:ext>
            </a:extLst>
          </p:cNvPr>
          <p:cNvSpPr txBox="1"/>
          <p:nvPr/>
        </p:nvSpPr>
        <p:spPr>
          <a:xfrm>
            <a:off x="6631796" y="2424238"/>
            <a:ext cx="1199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swallowing</a:t>
            </a:r>
            <a:endParaRPr lang="en-GB" sz="1000" dirty="0"/>
          </a:p>
        </p:txBody>
      </p:sp>
      <p:sp>
        <p:nvSpPr>
          <p:cNvPr id="289" name="Rectangle : coins arrondis 288">
            <a:extLst>
              <a:ext uri="{FF2B5EF4-FFF2-40B4-BE49-F238E27FC236}">
                <a16:creationId xmlns:a16="http://schemas.microsoft.com/office/drawing/2014/main" id="{4B80F71B-832A-4552-BE63-7123019096A1}"/>
              </a:ext>
            </a:extLst>
          </p:cNvPr>
          <p:cNvSpPr/>
          <p:nvPr/>
        </p:nvSpPr>
        <p:spPr>
          <a:xfrm>
            <a:off x="6579855" y="1544279"/>
            <a:ext cx="2844970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Method: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Sequential forward selection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A093CDB8-5FC5-42C4-9521-D080C85FB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6A4AA3B-B80F-45CF-8122-8D1084782BB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407C1E5-BCD6-4B2C-9811-547953E26750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24683187-F522-4583-A6F1-12804303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C48CA3E5-F31F-43D3-9045-93545212DFB8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B9256F23-249F-4300-A800-F25D3FD14B67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F458A774-6076-4010-80A9-E55E87EDD7E0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FD5D4C5E-89EC-497C-9F4C-6D6E81C75BF7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70077847-10AE-4149-AF28-9D6C583F29F8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E2B600C-7EDF-4CE7-9AA9-1FCFD848129F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4560E2A3-AB64-4952-B9BF-33AF2BE50CA0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Ellipse 166">
            <a:extLst>
              <a:ext uri="{FF2B5EF4-FFF2-40B4-BE49-F238E27FC236}">
                <a16:creationId xmlns:a16="http://schemas.microsoft.com/office/drawing/2014/main" id="{14A40E74-CBBC-4412-B366-BEDE5792D127}"/>
              </a:ext>
            </a:extLst>
          </p:cNvPr>
          <p:cNvSpPr/>
          <p:nvPr/>
        </p:nvSpPr>
        <p:spPr>
          <a:xfrm>
            <a:off x="6574669" y="4506140"/>
            <a:ext cx="1044000" cy="10440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rganigramme : Connecteur 167">
            <a:extLst>
              <a:ext uri="{FF2B5EF4-FFF2-40B4-BE49-F238E27FC236}">
                <a16:creationId xmlns:a16="http://schemas.microsoft.com/office/drawing/2014/main" id="{4CBA0614-F364-48BA-B568-1E79D5D2DF14}"/>
              </a:ext>
            </a:extLst>
          </p:cNvPr>
          <p:cNvSpPr/>
          <p:nvPr/>
        </p:nvSpPr>
        <p:spPr>
          <a:xfrm>
            <a:off x="7143355" y="456733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rganigramme : Connecteur 168">
            <a:extLst>
              <a:ext uri="{FF2B5EF4-FFF2-40B4-BE49-F238E27FC236}">
                <a16:creationId xmlns:a16="http://schemas.microsoft.com/office/drawing/2014/main" id="{0F4B26A8-AA2B-4E81-82CB-67490ACC0FD2}"/>
              </a:ext>
            </a:extLst>
          </p:cNvPr>
          <p:cNvSpPr/>
          <p:nvPr/>
        </p:nvSpPr>
        <p:spPr>
          <a:xfrm>
            <a:off x="6936067" y="4637007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rganigramme : Connecteur 169">
            <a:extLst>
              <a:ext uri="{FF2B5EF4-FFF2-40B4-BE49-F238E27FC236}">
                <a16:creationId xmlns:a16="http://schemas.microsoft.com/office/drawing/2014/main" id="{2C3CFE04-161A-4B42-B134-D94BD1768FA5}"/>
              </a:ext>
            </a:extLst>
          </p:cNvPr>
          <p:cNvSpPr/>
          <p:nvPr/>
        </p:nvSpPr>
        <p:spPr>
          <a:xfrm>
            <a:off x="7089127" y="4744776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rganigramme : Connecteur 170">
            <a:extLst>
              <a:ext uri="{FF2B5EF4-FFF2-40B4-BE49-F238E27FC236}">
                <a16:creationId xmlns:a16="http://schemas.microsoft.com/office/drawing/2014/main" id="{6707F146-113C-4BCE-A91F-353EA16E497B}"/>
              </a:ext>
            </a:extLst>
          </p:cNvPr>
          <p:cNvSpPr/>
          <p:nvPr/>
        </p:nvSpPr>
        <p:spPr>
          <a:xfrm>
            <a:off x="7271854" y="4705662"/>
            <a:ext cx="108000" cy="108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rganigramme : Connecteur 171">
            <a:extLst>
              <a:ext uri="{FF2B5EF4-FFF2-40B4-BE49-F238E27FC236}">
                <a16:creationId xmlns:a16="http://schemas.microsoft.com/office/drawing/2014/main" id="{B2F4AEB6-95BC-4236-A33B-FADEDE5711FB}"/>
              </a:ext>
            </a:extLst>
          </p:cNvPr>
          <p:cNvSpPr/>
          <p:nvPr/>
        </p:nvSpPr>
        <p:spPr>
          <a:xfrm>
            <a:off x="6831188" y="4817757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rganigramme : Connecteur 172">
            <a:extLst>
              <a:ext uri="{FF2B5EF4-FFF2-40B4-BE49-F238E27FC236}">
                <a16:creationId xmlns:a16="http://schemas.microsoft.com/office/drawing/2014/main" id="{549B4C17-C2FD-45EA-A5B2-57114518D109}"/>
              </a:ext>
            </a:extLst>
          </p:cNvPr>
          <p:cNvSpPr/>
          <p:nvPr/>
        </p:nvSpPr>
        <p:spPr>
          <a:xfrm>
            <a:off x="6623900" y="4887428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rganigramme : Connecteur 173">
            <a:extLst>
              <a:ext uri="{FF2B5EF4-FFF2-40B4-BE49-F238E27FC236}">
                <a16:creationId xmlns:a16="http://schemas.microsoft.com/office/drawing/2014/main" id="{BAC00643-C42A-4A25-AEA6-6DFCB8294A13}"/>
              </a:ext>
            </a:extLst>
          </p:cNvPr>
          <p:cNvSpPr/>
          <p:nvPr/>
        </p:nvSpPr>
        <p:spPr>
          <a:xfrm>
            <a:off x="6776960" y="4978419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rganigramme : Connecteur 174">
            <a:extLst>
              <a:ext uri="{FF2B5EF4-FFF2-40B4-BE49-F238E27FC236}">
                <a16:creationId xmlns:a16="http://schemas.microsoft.com/office/drawing/2014/main" id="{6032DEF2-386F-46AD-BA2B-25E9D25D0116}"/>
              </a:ext>
            </a:extLst>
          </p:cNvPr>
          <p:cNvSpPr/>
          <p:nvPr/>
        </p:nvSpPr>
        <p:spPr>
          <a:xfrm>
            <a:off x="6959687" y="4956083"/>
            <a:ext cx="108000" cy="108000"/>
          </a:xfrm>
          <a:prstGeom prst="flowChartConnector">
            <a:avLst/>
          </a:prstGeom>
          <a:solidFill>
            <a:srgbClr val="0054C6"/>
          </a:solidFill>
          <a:ln>
            <a:solidFill>
              <a:srgbClr val="2F528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rganigramme : Connecteur 175">
            <a:extLst>
              <a:ext uri="{FF2B5EF4-FFF2-40B4-BE49-F238E27FC236}">
                <a16:creationId xmlns:a16="http://schemas.microsoft.com/office/drawing/2014/main" id="{74C2A127-F75C-47D6-AD53-BA7B6F1FC7CA}"/>
              </a:ext>
            </a:extLst>
          </p:cNvPr>
          <p:cNvSpPr/>
          <p:nvPr/>
        </p:nvSpPr>
        <p:spPr>
          <a:xfrm>
            <a:off x="7052914" y="5157731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rganigramme : Connecteur 176">
            <a:extLst>
              <a:ext uri="{FF2B5EF4-FFF2-40B4-BE49-F238E27FC236}">
                <a16:creationId xmlns:a16="http://schemas.microsoft.com/office/drawing/2014/main" id="{8A8A46C6-EA3E-4500-87FB-441968B9E2C4}"/>
              </a:ext>
            </a:extLst>
          </p:cNvPr>
          <p:cNvSpPr/>
          <p:nvPr/>
        </p:nvSpPr>
        <p:spPr>
          <a:xfrm>
            <a:off x="6853647" y="5235423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rganigramme : Connecteur 177">
            <a:extLst>
              <a:ext uri="{FF2B5EF4-FFF2-40B4-BE49-F238E27FC236}">
                <a16:creationId xmlns:a16="http://schemas.microsoft.com/office/drawing/2014/main" id="{71422250-679F-4754-8581-16B329AE64D0}"/>
              </a:ext>
            </a:extLst>
          </p:cNvPr>
          <p:cNvSpPr/>
          <p:nvPr/>
        </p:nvSpPr>
        <p:spPr>
          <a:xfrm>
            <a:off x="7022749" y="5326414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rganigramme : Connecteur 178">
            <a:extLst>
              <a:ext uri="{FF2B5EF4-FFF2-40B4-BE49-F238E27FC236}">
                <a16:creationId xmlns:a16="http://schemas.microsoft.com/office/drawing/2014/main" id="{10FC97CA-FC04-40D5-B66D-F8161C33888F}"/>
              </a:ext>
            </a:extLst>
          </p:cNvPr>
          <p:cNvSpPr/>
          <p:nvPr/>
        </p:nvSpPr>
        <p:spPr>
          <a:xfrm>
            <a:off x="7205476" y="5304078"/>
            <a:ext cx="108000" cy="1080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rganigramme : Connecteur 179">
            <a:extLst>
              <a:ext uri="{FF2B5EF4-FFF2-40B4-BE49-F238E27FC236}">
                <a16:creationId xmlns:a16="http://schemas.microsoft.com/office/drawing/2014/main" id="{FF95CBFC-B191-46B9-B741-53A5AEB95D2C}"/>
              </a:ext>
            </a:extLst>
          </p:cNvPr>
          <p:cNvSpPr/>
          <p:nvPr/>
        </p:nvSpPr>
        <p:spPr>
          <a:xfrm>
            <a:off x="7338428" y="4879212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rganigramme : Connecteur 180">
            <a:extLst>
              <a:ext uri="{FF2B5EF4-FFF2-40B4-BE49-F238E27FC236}">
                <a16:creationId xmlns:a16="http://schemas.microsoft.com/office/drawing/2014/main" id="{0900B2C5-2FEC-4536-B1E9-5596186F085F}"/>
              </a:ext>
            </a:extLst>
          </p:cNvPr>
          <p:cNvSpPr/>
          <p:nvPr/>
        </p:nvSpPr>
        <p:spPr>
          <a:xfrm>
            <a:off x="7155203" y="4916799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2" name="Organigramme : Connecteur 181">
            <a:extLst>
              <a:ext uri="{FF2B5EF4-FFF2-40B4-BE49-F238E27FC236}">
                <a16:creationId xmlns:a16="http://schemas.microsoft.com/office/drawing/2014/main" id="{F513F466-30CB-431A-92BB-4CCF5C689679}"/>
              </a:ext>
            </a:extLst>
          </p:cNvPr>
          <p:cNvSpPr/>
          <p:nvPr/>
        </p:nvSpPr>
        <p:spPr>
          <a:xfrm>
            <a:off x="7260137" y="5112431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rganigramme : Connecteur 182">
            <a:extLst>
              <a:ext uri="{FF2B5EF4-FFF2-40B4-BE49-F238E27FC236}">
                <a16:creationId xmlns:a16="http://schemas.microsoft.com/office/drawing/2014/main" id="{A17C78F1-0F24-47C1-BBDB-C71EC8222F7E}"/>
              </a:ext>
            </a:extLst>
          </p:cNvPr>
          <p:cNvSpPr/>
          <p:nvPr/>
        </p:nvSpPr>
        <p:spPr>
          <a:xfrm>
            <a:off x="7434843" y="5033580"/>
            <a:ext cx="108000" cy="108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4" name="Connecteur droit avec flèche 183">
            <a:extLst>
              <a:ext uri="{FF2B5EF4-FFF2-40B4-BE49-F238E27FC236}">
                <a16:creationId xmlns:a16="http://schemas.microsoft.com/office/drawing/2014/main" id="{B64AE53A-E114-411A-A433-C4DB9AA984BF}"/>
              </a:ext>
            </a:extLst>
          </p:cNvPr>
          <p:cNvCxnSpPr>
            <a:cxnSpLocks/>
            <a:stCxn id="268" idx="4"/>
            <a:endCxn id="167" idx="6"/>
          </p:cNvCxnSpPr>
          <p:nvPr/>
        </p:nvCxnSpPr>
        <p:spPr>
          <a:xfrm flipH="1">
            <a:off x="7618669" y="4482087"/>
            <a:ext cx="870681" cy="546053"/>
          </a:xfrm>
          <a:prstGeom prst="straightConnector1">
            <a:avLst/>
          </a:prstGeom>
          <a:ln>
            <a:solidFill>
              <a:srgbClr val="6272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itre 1">
            <a:extLst>
              <a:ext uri="{FF2B5EF4-FFF2-40B4-BE49-F238E27FC236}">
                <a16:creationId xmlns:a16="http://schemas.microsoft.com/office/drawing/2014/main" id="{BF4EB18D-4E90-471F-ACD3-5C32155C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en-US" sz="3300" b="0" dirty="0"/>
              <a:t>Literature Comparison</a:t>
            </a:r>
          </a:p>
        </p:txBody>
      </p:sp>
    </p:spTree>
    <p:extLst>
      <p:ext uri="{BB962C8B-B14F-4D97-AF65-F5344CB8AC3E}">
        <p14:creationId xmlns:p14="http://schemas.microsoft.com/office/powerpoint/2010/main" val="21356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38" grpId="0" animBg="1"/>
      <p:bldP spid="139" grpId="0" animBg="1"/>
      <p:bldP spid="140" grpId="0" animBg="1"/>
      <p:bldP spid="142" grpId="0" animBg="1"/>
      <p:bldP spid="146" grpId="0" animBg="1"/>
      <p:bldP spid="149" grpId="0" animBg="1"/>
      <p:bldP spid="152" grpId="0" animBg="1"/>
      <p:bldP spid="15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84" grpId="0" animBg="1"/>
      <p:bldP spid="285" grpId="0" animBg="1"/>
      <p:bldP spid="286" grpId="0" animBg="1"/>
      <p:bldP spid="287" grpId="0" animBg="1"/>
      <p:bldP spid="288" grpId="0"/>
      <p:bldP spid="289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2066E699-D41B-4977-A5FF-B5ADE1A2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39" y="1857725"/>
            <a:ext cx="5500363" cy="361249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92F3EB-47ED-45E0-8C0C-087A33F1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1" y="1857725"/>
            <a:ext cx="5500364" cy="361249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173217-BD4B-4A3A-B6E9-86957DD74EC6}"/>
              </a:ext>
            </a:extLst>
          </p:cNvPr>
          <p:cNvSpPr txBox="1"/>
          <p:nvPr/>
        </p:nvSpPr>
        <p:spPr>
          <a:xfrm rot="16200000">
            <a:off x="1652533" y="3426233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Classification performances (F1-score)</a:t>
            </a:r>
            <a:endParaRPr lang="en-GB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45B849-BEE0-41D7-8576-32DC349C596F}"/>
              </a:ext>
            </a:extLst>
          </p:cNvPr>
          <p:cNvSpPr txBox="1"/>
          <p:nvPr/>
        </p:nvSpPr>
        <p:spPr>
          <a:xfrm>
            <a:off x="3771399" y="5496346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Number of tasks </a:t>
            </a:r>
            <a:r>
              <a:rPr lang="en-US" sz="1400" b="1" dirty="0"/>
              <a:t>added</a:t>
            </a:r>
            <a:r>
              <a:rPr lang="en-US" sz="1400" dirty="0"/>
              <a:t> to swallowing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CD4862E-C4F6-4B7C-A69F-3BFD6F6BB9BD}"/>
              </a:ext>
            </a:extLst>
          </p:cNvPr>
          <p:cNvGrpSpPr/>
          <p:nvPr/>
        </p:nvGrpSpPr>
        <p:grpSpPr>
          <a:xfrm>
            <a:off x="3895502" y="4211729"/>
            <a:ext cx="2488964" cy="1098009"/>
            <a:chOff x="3500965" y="4096690"/>
            <a:chExt cx="2908301" cy="150713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03B1CCA-0702-427F-A6E9-E84904CA99ED}"/>
                </a:ext>
              </a:extLst>
            </p:cNvPr>
            <p:cNvSpPr/>
            <p:nvPr/>
          </p:nvSpPr>
          <p:spPr>
            <a:xfrm>
              <a:off x="3500965" y="4096690"/>
              <a:ext cx="2908301" cy="589822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Incrementally adding the best scoring task to classification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2AB97C45-0A61-45B7-9ABD-55B5D0F705E3}"/>
                </a:ext>
              </a:extLst>
            </p:cNvPr>
            <p:cNvCxnSpPr>
              <a:cxnSpLocks/>
            </p:cNvCxnSpPr>
            <p:nvPr/>
          </p:nvCxnSpPr>
          <p:spPr>
            <a:xfrm>
              <a:off x="3609763" y="4689670"/>
              <a:ext cx="0" cy="914159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C7C054F-9455-4300-80C2-8F432DB2BA20}"/>
              </a:ext>
            </a:extLst>
          </p:cNvPr>
          <p:cNvGrpSpPr/>
          <p:nvPr/>
        </p:nvGrpSpPr>
        <p:grpSpPr>
          <a:xfrm>
            <a:off x="4004309" y="4764914"/>
            <a:ext cx="3905779" cy="429391"/>
            <a:chOff x="3525416" y="4847619"/>
            <a:chExt cx="4563816" cy="58938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54CEA2E-5AD8-4624-88A6-0B543C8655C8}"/>
                </a:ext>
              </a:extLst>
            </p:cNvPr>
            <p:cNvSpPr/>
            <p:nvPr/>
          </p:nvSpPr>
          <p:spPr>
            <a:xfrm>
              <a:off x="4224442" y="4847619"/>
              <a:ext cx="2908301" cy="589386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The higher the rank, the harder the classification of the </a:t>
              </a:r>
              <a:r>
                <a:rPr lang="en-US" sz="1400" dirty="0" err="1">
                  <a:solidFill>
                    <a:schemeClr val="tx1"/>
                  </a:solidFill>
                </a:rPr>
                <a:t>taks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541F3056-A054-43C1-826E-DAACB1CE77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5416" y="5148123"/>
              <a:ext cx="694076" cy="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9295276D-0F3D-42B5-851F-12B490F0B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2743" y="5137113"/>
              <a:ext cx="956489" cy="0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3A1D4B87-F037-4D84-8925-6B0B531E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41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75033E6-BA1D-4DBC-9447-EBB06D703888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C8E55195-3EF0-4E35-9BCA-7141C27D2114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</a:t>
              </a:r>
              <a:r>
                <a:rPr lang="fr-FR" sz="1400" dirty="0" err="1">
                  <a:solidFill>
                    <a:schemeClr val="tx1"/>
                  </a:solidFill>
                </a:rPr>
                <a:t>stylohyoid</a:t>
              </a:r>
              <a:r>
                <a:rPr lang="fr-FR" sz="1400" dirty="0">
                  <a:solidFill>
                    <a:schemeClr val="tx1"/>
                  </a:solidFill>
                </a:rPr>
                <a:t>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</a:t>
              </a:r>
              <a:r>
                <a:rPr lang="fr-FR" sz="1400" dirty="0" err="1">
                  <a:solidFill>
                    <a:schemeClr val="tx1"/>
                  </a:solidFill>
                </a:rPr>
                <a:t>posterior</a:t>
              </a:r>
              <a:r>
                <a:rPr lang="fr-FR" sz="1400" dirty="0">
                  <a:solidFill>
                    <a:schemeClr val="tx1"/>
                  </a:solidFill>
                </a:rPr>
                <a:t> </a:t>
              </a:r>
              <a:r>
                <a:rPr lang="fr-FR" sz="1400" dirty="0" err="1">
                  <a:solidFill>
                    <a:schemeClr val="tx1"/>
                  </a:solidFill>
                </a:rPr>
                <a:t>digastric</a:t>
              </a:r>
              <a:r>
                <a:rPr lang="fr-FR" sz="1400" dirty="0">
                  <a:solidFill>
                    <a:schemeClr val="tx1"/>
                  </a:solidFill>
                </a:rPr>
                <a:t>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</a:t>
              </a:r>
              <a:r>
                <a:rPr lang="fr-FR" sz="1400" dirty="0" err="1">
                  <a:solidFill>
                    <a:schemeClr val="tx1"/>
                  </a:solidFill>
                </a:rPr>
                <a:t>submandibular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E78BA013-70F3-4FFD-BA12-B301D19A5537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C47F484-0187-4991-A233-A282AFFD316B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itre 1">
            <a:extLst>
              <a:ext uri="{FF2B5EF4-FFF2-40B4-BE49-F238E27FC236}">
                <a16:creationId xmlns:a16="http://schemas.microsoft.com/office/drawing/2014/main" id="{E48A95D6-7183-4F8F-937F-EDC8725C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en-US" sz="3300" b="0" dirty="0"/>
              <a:t>Literature Comparison</a:t>
            </a:r>
          </a:p>
        </p:txBody>
      </p:sp>
    </p:spTree>
    <p:extLst>
      <p:ext uri="{BB962C8B-B14F-4D97-AF65-F5344CB8AC3E}">
        <p14:creationId xmlns:p14="http://schemas.microsoft.com/office/powerpoint/2010/main" val="24426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FD7710D-333A-42CA-B031-8D25DCEEC2E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40" y="1860677"/>
            <a:ext cx="5500361" cy="361440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2A5D73C-D736-4961-B115-C85C05034EE4}"/>
              </a:ext>
            </a:extLst>
          </p:cNvPr>
          <p:cNvGrpSpPr/>
          <p:nvPr/>
        </p:nvGrpSpPr>
        <p:grpSpPr>
          <a:xfrm>
            <a:off x="4349749" y="4655013"/>
            <a:ext cx="3659390" cy="428400"/>
            <a:chOff x="4646410" y="4789111"/>
            <a:chExt cx="3659390" cy="534944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FEF893D1-018A-4386-B3EC-EE7B5ACDD438}"/>
                </a:ext>
              </a:extLst>
            </p:cNvPr>
            <p:cNvSpPr/>
            <p:nvPr/>
          </p:nvSpPr>
          <p:spPr>
            <a:xfrm>
              <a:off x="4646410" y="4789111"/>
              <a:ext cx="2908301" cy="534944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Mastication is always the 13th, causing the biggest drop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92B48BC5-E7CA-4F23-A7C8-83ED475496D7}"/>
                </a:ext>
              </a:extLst>
            </p:cNvPr>
            <p:cNvCxnSpPr>
              <a:cxnSpLocks/>
            </p:cNvCxnSpPr>
            <p:nvPr/>
          </p:nvCxnSpPr>
          <p:spPr>
            <a:xfrm>
              <a:off x="7554711" y="5050635"/>
              <a:ext cx="751089" cy="1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590181D-339A-4AFE-AE64-E82B04D719E9}"/>
              </a:ext>
            </a:extLst>
          </p:cNvPr>
          <p:cNvSpPr/>
          <p:nvPr/>
        </p:nvSpPr>
        <p:spPr>
          <a:xfrm>
            <a:off x="8009139" y="1851871"/>
            <a:ext cx="216000" cy="3464822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>
            <a:solidFill>
              <a:schemeClr val="bg2">
                <a:lumMod val="6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EE7D7AF-D647-49BB-892C-85D322BD01F6}"/>
              </a:ext>
            </a:extLst>
          </p:cNvPr>
          <p:cNvSpPr/>
          <p:nvPr/>
        </p:nvSpPr>
        <p:spPr>
          <a:xfrm>
            <a:off x="8220745" y="3533372"/>
            <a:ext cx="223200" cy="1379300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967C676-5C5F-4CF0-96A9-D213EDE686DA}"/>
              </a:ext>
            </a:extLst>
          </p:cNvPr>
          <p:cNvSpPr/>
          <p:nvPr/>
        </p:nvSpPr>
        <p:spPr>
          <a:xfrm>
            <a:off x="8220745" y="2825554"/>
            <a:ext cx="480343" cy="607979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3473EC96-BF2C-4CD6-9842-C7CF2588E269}"/>
              </a:ext>
            </a:extLst>
          </p:cNvPr>
          <p:cNvSpPr/>
          <p:nvPr/>
        </p:nvSpPr>
        <p:spPr>
          <a:xfrm>
            <a:off x="8220744" y="2448272"/>
            <a:ext cx="699419" cy="172496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5013596-32BC-4FD9-8940-1EA173F6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16928A19-B896-441D-8422-3DE5BE8B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en-US" sz="3300" b="0" dirty="0"/>
              <a:t>Literature Comparison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FFB9D9-DD5C-4695-8934-6B2ACD68E49B}"/>
              </a:ext>
            </a:extLst>
          </p:cNvPr>
          <p:cNvSpPr txBox="1"/>
          <p:nvPr/>
        </p:nvSpPr>
        <p:spPr>
          <a:xfrm rot="16200000">
            <a:off x="1652533" y="3426233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Classification performances (F1-score)</a:t>
            </a:r>
            <a:endParaRPr lang="en-GB" sz="1400" dirty="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8179A48-ACBA-4DF4-8AB9-AF6EBA2767AF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ECC0FC4-EFD3-4085-8472-5A875E0C1683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</a:t>
              </a:r>
              <a:r>
                <a:rPr lang="fr-FR" sz="1400" dirty="0" err="1">
                  <a:solidFill>
                    <a:schemeClr val="tx1"/>
                  </a:solidFill>
                </a:rPr>
                <a:t>stylohyoid</a:t>
              </a:r>
              <a:r>
                <a:rPr lang="fr-FR" sz="1400" dirty="0">
                  <a:solidFill>
                    <a:schemeClr val="tx1"/>
                  </a:solidFill>
                </a:rPr>
                <a:t>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</a:t>
              </a:r>
              <a:r>
                <a:rPr lang="fr-FR" sz="1400" dirty="0" err="1">
                  <a:solidFill>
                    <a:schemeClr val="tx1"/>
                  </a:solidFill>
                </a:rPr>
                <a:t>posterior</a:t>
              </a:r>
              <a:r>
                <a:rPr lang="fr-FR" sz="1400" dirty="0">
                  <a:solidFill>
                    <a:schemeClr val="tx1"/>
                  </a:solidFill>
                </a:rPr>
                <a:t> </a:t>
              </a:r>
              <a:r>
                <a:rPr lang="fr-FR" sz="1400" dirty="0" err="1">
                  <a:solidFill>
                    <a:schemeClr val="tx1"/>
                  </a:solidFill>
                </a:rPr>
                <a:t>digastric</a:t>
              </a:r>
              <a:r>
                <a:rPr lang="fr-FR" sz="1400" dirty="0">
                  <a:solidFill>
                    <a:schemeClr val="tx1"/>
                  </a:solidFill>
                </a:rPr>
                <a:t>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</a:t>
              </a:r>
              <a:r>
                <a:rPr lang="fr-FR" sz="1400" dirty="0" err="1">
                  <a:solidFill>
                    <a:schemeClr val="tx1"/>
                  </a:solidFill>
                </a:rPr>
                <a:t>submandibular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44F208DC-1883-4F4D-93C9-39E8D1ACF540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FDE62911-FAD9-41A1-B260-F85D141759DB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73022842-56A0-4DBE-A902-278935766565}"/>
              </a:ext>
            </a:extLst>
          </p:cNvPr>
          <p:cNvSpPr txBox="1"/>
          <p:nvPr/>
        </p:nvSpPr>
        <p:spPr>
          <a:xfrm>
            <a:off x="3771399" y="5496346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Number of tasks </a:t>
            </a:r>
            <a:r>
              <a:rPr lang="en-US" sz="1400" b="1" dirty="0"/>
              <a:t>added</a:t>
            </a:r>
            <a:r>
              <a:rPr lang="en-US" sz="1400" dirty="0"/>
              <a:t> to swallowing</a:t>
            </a:r>
          </a:p>
        </p:txBody>
      </p:sp>
    </p:spTree>
    <p:extLst>
      <p:ext uri="{BB962C8B-B14F-4D97-AF65-F5344CB8AC3E}">
        <p14:creationId xmlns:p14="http://schemas.microsoft.com/office/powerpoint/2010/main" val="225540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1316C9DD-6EC7-4D4E-8C50-8DDA1EEC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39" y="1855810"/>
            <a:ext cx="5500363" cy="36124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875FE4-071D-4E90-91B6-68A00894AAB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46546" y="4146925"/>
            <a:ext cx="2180672" cy="1170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4AEA3E-F95E-47B6-91C5-19E774978906}"/>
              </a:ext>
            </a:extLst>
          </p:cNvPr>
          <p:cNvSpPr txBox="1"/>
          <p:nvPr/>
        </p:nvSpPr>
        <p:spPr>
          <a:xfrm>
            <a:off x="3855457" y="39293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6</a:t>
            </a:r>
            <a:endParaRPr lang="en-GB" sz="14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F286B9-A06D-4DED-BA64-FAA169A23F4A}"/>
              </a:ext>
            </a:extLst>
          </p:cNvPr>
          <p:cNvSpPr txBox="1"/>
          <p:nvPr/>
        </p:nvSpPr>
        <p:spPr>
          <a:xfrm>
            <a:off x="4196642" y="452723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  <a:endParaRPr lang="en-GB" sz="1400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95EF1397-3D09-42C6-A6D3-EB0BD412BE2D}"/>
              </a:ext>
            </a:extLst>
          </p:cNvPr>
          <p:cNvSpPr txBox="1"/>
          <p:nvPr/>
        </p:nvSpPr>
        <p:spPr>
          <a:xfrm>
            <a:off x="4547162" y="472535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</a:t>
            </a:r>
            <a:endParaRPr lang="en-GB" sz="1400" dirty="0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30E7F43-B056-42DC-B5EB-295B96675A61}"/>
              </a:ext>
            </a:extLst>
          </p:cNvPr>
          <p:cNvSpPr txBox="1"/>
          <p:nvPr/>
        </p:nvSpPr>
        <p:spPr>
          <a:xfrm>
            <a:off x="5221414" y="47293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</a:t>
            </a:r>
            <a:endParaRPr lang="en-GB" sz="1400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D95E388-3DB8-4F71-B258-46127487607D}"/>
              </a:ext>
            </a:extLst>
          </p:cNvPr>
          <p:cNvSpPr txBox="1"/>
          <p:nvPr/>
        </p:nvSpPr>
        <p:spPr>
          <a:xfrm>
            <a:off x="5918526" y="49337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  <a:endParaRPr lang="en-GB" sz="1400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6E3104A-0B32-4123-A108-F1C78004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43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CCCA2FF-3841-4F47-A510-FF37399380C5}"/>
              </a:ext>
            </a:extLst>
          </p:cNvPr>
          <p:cNvGrpSpPr/>
          <p:nvPr/>
        </p:nvGrpSpPr>
        <p:grpSpPr>
          <a:xfrm>
            <a:off x="4823199" y="4199430"/>
            <a:ext cx="1859121" cy="299874"/>
            <a:chOff x="3070161" y="4299894"/>
            <a:chExt cx="1997140" cy="299874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71DB2ED2-5218-4B80-9BA4-3ABCFC252FAE}"/>
                </a:ext>
              </a:extLst>
            </p:cNvPr>
            <p:cNvSpPr/>
            <p:nvPr/>
          </p:nvSpPr>
          <p:spPr>
            <a:xfrm>
              <a:off x="3070161" y="4299894"/>
              <a:ext cx="1997140" cy="299874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         rotation de la tête</a:t>
              </a: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0AE07B99-420F-4FC3-B23A-4A10900A1270}"/>
                </a:ext>
              </a:extLst>
            </p:cNvPr>
            <p:cNvCxnSpPr/>
            <p:nvPr/>
          </p:nvCxnSpPr>
          <p:spPr>
            <a:xfrm>
              <a:off x="3176433" y="4455370"/>
              <a:ext cx="324000" cy="0"/>
            </a:xfrm>
            <a:prstGeom prst="line">
              <a:avLst/>
            </a:prstGeom>
            <a:ln w="25400">
              <a:solidFill>
                <a:srgbClr val="FF7B6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548C4E89-345B-4D47-9443-5D850F72245B}"/>
              </a:ext>
            </a:extLst>
          </p:cNvPr>
          <p:cNvCxnSpPr>
            <a:cxnSpLocks/>
          </p:cNvCxnSpPr>
          <p:nvPr/>
        </p:nvCxnSpPr>
        <p:spPr>
          <a:xfrm flipH="1" flipV="1">
            <a:off x="4510780" y="5033130"/>
            <a:ext cx="0" cy="534147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0F4C68-4AA3-4EAE-BD3D-C8A832306B5B}"/>
              </a:ext>
            </a:extLst>
          </p:cNvPr>
          <p:cNvSpPr/>
          <p:nvPr/>
        </p:nvSpPr>
        <p:spPr>
          <a:xfrm>
            <a:off x="4358056" y="5567127"/>
            <a:ext cx="305448" cy="299874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2,5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6174BEC-A45E-44B2-A2E1-AEB4AA7F151E}"/>
              </a:ext>
            </a:extLst>
          </p:cNvPr>
          <p:cNvSpPr txBox="1"/>
          <p:nvPr/>
        </p:nvSpPr>
        <p:spPr>
          <a:xfrm rot="16200000">
            <a:off x="1652533" y="3426233"/>
            <a:ext cx="3425164" cy="288147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fr-FR" sz="1400" dirty="0"/>
              <a:t>Classification performances (F1-score)</a:t>
            </a:r>
            <a:endParaRPr lang="en-GB" sz="1400" dirty="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30CF817-FFF7-439F-BD0F-4FE783D8C73C}"/>
              </a:ext>
            </a:extLst>
          </p:cNvPr>
          <p:cNvGrpSpPr/>
          <p:nvPr/>
        </p:nvGrpSpPr>
        <p:grpSpPr>
          <a:xfrm>
            <a:off x="3524576" y="1363331"/>
            <a:ext cx="5500363" cy="445088"/>
            <a:chOff x="3524576" y="1363331"/>
            <a:chExt cx="5500363" cy="445088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A97B2AD-FFFB-4F8D-B4C5-55BA54003A5D}"/>
                </a:ext>
              </a:extLst>
            </p:cNvPr>
            <p:cNvSpPr/>
            <p:nvPr/>
          </p:nvSpPr>
          <p:spPr>
            <a:xfrm>
              <a:off x="3524576" y="1363331"/>
              <a:ext cx="5500363" cy="445088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LDA</a:t>
              </a:r>
              <a:r>
                <a:rPr lang="fr-FR" sz="1400" dirty="0">
                  <a:solidFill>
                    <a:schemeClr val="tx1"/>
                  </a:solidFill>
                </a:rPr>
                <a:t>:               , </a:t>
              </a:r>
              <a:r>
                <a:rPr lang="fr-FR" sz="1400" b="1" dirty="0">
                  <a:solidFill>
                    <a:schemeClr val="tx1"/>
                  </a:solidFill>
                </a:rPr>
                <a:t>SVM</a:t>
              </a:r>
              <a:r>
                <a:rPr lang="fr-FR" sz="1400" dirty="0">
                  <a:solidFill>
                    <a:schemeClr val="tx1"/>
                  </a:solidFill>
                </a:rPr>
                <a:t>:</a:t>
              </a:r>
              <a:endParaRPr lang="fr-F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SH</a:t>
              </a:r>
              <a:r>
                <a:rPr lang="fr-FR" sz="1400" dirty="0">
                  <a:solidFill>
                    <a:schemeClr val="tx1"/>
                  </a:solidFill>
                </a:rPr>
                <a:t>: </a:t>
              </a:r>
              <a:r>
                <a:rPr lang="fr-FR" sz="1400" dirty="0" err="1">
                  <a:solidFill>
                    <a:schemeClr val="tx1"/>
                  </a:solidFill>
                </a:rPr>
                <a:t>stylohyoid</a:t>
              </a:r>
              <a:r>
                <a:rPr lang="fr-FR" sz="1400" dirty="0">
                  <a:solidFill>
                    <a:schemeClr val="tx1"/>
                  </a:solidFill>
                </a:rPr>
                <a:t> , </a:t>
              </a:r>
              <a:r>
                <a:rPr lang="fr-FR" sz="1400" b="1" dirty="0">
                  <a:solidFill>
                    <a:schemeClr val="tx1"/>
                  </a:solidFill>
                </a:rPr>
                <a:t>PD</a:t>
              </a:r>
              <a:r>
                <a:rPr lang="fr-FR" sz="1400" dirty="0">
                  <a:solidFill>
                    <a:schemeClr val="tx1"/>
                  </a:solidFill>
                </a:rPr>
                <a:t>: </a:t>
              </a:r>
              <a:r>
                <a:rPr lang="fr-FR" sz="1400" dirty="0" err="1">
                  <a:solidFill>
                    <a:schemeClr val="tx1"/>
                  </a:solidFill>
                </a:rPr>
                <a:t>posterior</a:t>
              </a:r>
              <a:r>
                <a:rPr lang="fr-FR" sz="1400" dirty="0">
                  <a:solidFill>
                    <a:schemeClr val="tx1"/>
                  </a:solidFill>
                </a:rPr>
                <a:t> </a:t>
              </a:r>
              <a:r>
                <a:rPr lang="fr-FR" sz="1400" dirty="0" err="1">
                  <a:solidFill>
                    <a:schemeClr val="tx1"/>
                  </a:solidFill>
                </a:rPr>
                <a:t>digastric</a:t>
              </a:r>
              <a:r>
                <a:rPr lang="fr-FR" sz="1400" dirty="0">
                  <a:solidFill>
                    <a:schemeClr val="tx1"/>
                  </a:solidFill>
                </a:rPr>
                <a:t> , </a:t>
              </a:r>
              <a:r>
                <a:rPr lang="fr-FR" sz="1400" b="1" dirty="0">
                  <a:solidFill>
                    <a:schemeClr val="tx1"/>
                  </a:solidFill>
                </a:rPr>
                <a:t>SM</a:t>
              </a:r>
              <a:r>
                <a:rPr lang="fr-FR" sz="1400" dirty="0">
                  <a:solidFill>
                    <a:schemeClr val="tx1"/>
                  </a:solidFill>
                </a:rPr>
                <a:t>: </a:t>
              </a:r>
              <a:r>
                <a:rPr lang="fr-FR" sz="1400" dirty="0" err="1">
                  <a:solidFill>
                    <a:schemeClr val="tx1"/>
                  </a:solidFill>
                </a:rPr>
                <a:t>submandibular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4C641E81-1A9E-4A05-AE76-377698776063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6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B834ED30-6641-4F60-B936-781634CC4D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5046" y="149352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DA262EEB-1FB4-414B-BD40-6937E556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en-US" sz="3300" b="0" dirty="0"/>
              <a:t>Literature Comparison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452D141-BFA4-4FAC-85A1-7FDA18F2A04C}"/>
              </a:ext>
            </a:extLst>
          </p:cNvPr>
          <p:cNvSpPr txBox="1"/>
          <p:nvPr/>
        </p:nvSpPr>
        <p:spPr>
          <a:xfrm>
            <a:off x="3771399" y="5496346"/>
            <a:ext cx="52217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Number of tasks </a:t>
            </a:r>
            <a:r>
              <a:rPr lang="en-US" sz="1400" b="1" dirty="0"/>
              <a:t>added</a:t>
            </a:r>
            <a:r>
              <a:rPr lang="en-US" sz="1400" dirty="0"/>
              <a:t> to swallowing</a:t>
            </a:r>
          </a:p>
        </p:txBody>
      </p:sp>
    </p:spTree>
    <p:extLst>
      <p:ext uri="{BB962C8B-B14F-4D97-AF65-F5344CB8AC3E}">
        <p14:creationId xmlns:p14="http://schemas.microsoft.com/office/powerpoint/2010/main" val="128519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9" grpId="0"/>
      <p:bldP spid="90" grpId="0"/>
      <p:bldP spid="91" grpId="0"/>
      <p:bldP spid="92" grpId="0"/>
      <p:bldP spid="6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>
            <a:extLst>
              <a:ext uri="{FF2B5EF4-FFF2-40B4-BE49-F238E27FC236}">
                <a16:creationId xmlns:a16="http://schemas.microsoft.com/office/drawing/2014/main" id="{83D14B3A-CC7C-4D08-AF3A-95C27D18D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1"/>
          <a:stretch/>
        </p:blipFill>
        <p:spPr>
          <a:xfrm>
            <a:off x="977237" y="2146337"/>
            <a:ext cx="3068021" cy="30198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A64867-5D3F-4D5D-B13E-FCB6AE6315F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7" y="2146337"/>
            <a:ext cx="3068021" cy="301981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4577D1DD-7938-407B-B8BC-9BAFEDAAF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1"/>
          <a:stretch/>
        </p:blipFill>
        <p:spPr>
          <a:xfrm>
            <a:off x="4564123" y="2146337"/>
            <a:ext cx="3072065" cy="30198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C546C0-8A33-4528-B0E3-E95BDD25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27CD5649-2DB2-42C6-9673-26EBA924423D}"/>
              </a:ext>
            </a:extLst>
          </p:cNvPr>
          <p:cNvCxnSpPr/>
          <p:nvPr/>
        </p:nvCxnSpPr>
        <p:spPr>
          <a:xfrm>
            <a:off x="8402979" y="2062205"/>
            <a:ext cx="396000" cy="0"/>
          </a:xfrm>
          <a:prstGeom prst="line">
            <a:avLst/>
          </a:prstGeom>
          <a:ln w="25400">
            <a:solidFill>
              <a:srgbClr val="FF7B6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0EDE624-4FC5-4D57-8948-8EF1FD918DFC}"/>
              </a:ext>
            </a:extLst>
          </p:cNvPr>
          <p:cNvCxnSpPr/>
          <p:nvPr/>
        </p:nvCxnSpPr>
        <p:spPr>
          <a:xfrm>
            <a:off x="8402979" y="2347802"/>
            <a:ext cx="396000" cy="0"/>
          </a:xfrm>
          <a:prstGeom prst="line">
            <a:avLst/>
          </a:prstGeom>
          <a:ln w="25400">
            <a:solidFill>
              <a:srgbClr val="37C4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D56E8C0-A881-41AB-866D-F1BC0638C92C}"/>
              </a:ext>
            </a:extLst>
          </p:cNvPr>
          <p:cNvCxnSpPr/>
          <p:nvPr/>
        </p:nvCxnSpPr>
        <p:spPr>
          <a:xfrm>
            <a:off x="8402979" y="2633399"/>
            <a:ext cx="396000" cy="0"/>
          </a:xfrm>
          <a:prstGeom prst="line">
            <a:avLst/>
          </a:prstGeom>
          <a:ln w="25400">
            <a:solidFill>
              <a:srgbClr val="F921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C7245F20-7D63-4E53-A3FD-620DD19D46DC}"/>
              </a:ext>
            </a:extLst>
          </p:cNvPr>
          <p:cNvCxnSpPr/>
          <p:nvPr/>
        </p:nvCxnSpPr>
        <p:spPr>
          <a:xfrm>
            <a:off x="8402979" y="2918996"/>
            <a:ext cx="396000" cy="0"/>
          </a:xfrm>
          <a:prstGeom prst="line">
            <a:avLst/>
          </a:prstGeom>
          <a:ln w="25400">
            <a:solidFill>
              <a:srgbClr val="C5FD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CF9EE3FF-6831-4047-9C5D-2630F118E23A}"/>
              </a:ext>
            </a:extLst>
          </p:cNvPr>
          <p:cNvCxnSpPr/>
          <p:nvPr/>
        </p:nvCxnSpPr>
        <p:spPr>
          <a:xfrm>
            <a:off x="8402979" y="3204593"/>
            <a:ext cx="396000" cy="0"/>
          </a:xfrm>
          <a:prstGeom prst="line">
            <a:avLst/>
          </a:prstGeom>
          <a:ln w="25400">
            <a:solidFill>
              <a:srgbClr val="3839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36F6475C-DB92-43A7-8870-29C71B9DD768}"/>
              </a:ext>
            </a:extLst>
          </p:cNvPr>
          <p:cNvCxnSpPr/>
          <p:nvPr/>
        </p:nvCxnSpPr>
        <p:spPr>
          <a:xfrm>
            <a:off x="8402979" y="3490190"/>
            <a:ext cx="396000" cy="0"/>
          </a:xfrm>
          <a:prstGeom prst="line">
            <a:avLst/>
          </a:prstGeom>
          <a:ln w="25400">
            <a:solidFill>
              <a:srgbClr val="7D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FCB8925-B836-449B-B7C4-4867B9ABEE09}"/>
              </a:ext>
            </a:extLst>
          </p:cNvPr>
          <p:cNvCxnSpPr/>
          <p:nvPr/>
        </p:nvCxnSpPr>
        <p:spPr>
          <a:xfrm>
            <a:off x="8402979" y="3775787"/>
            <a:ext cx="396000" cy="0"/>
          </a:xfrm>
          <a:prstGeom prst="line">
            <a:avLst/>
          </a:prstGeom>
          <a:ln w="25400">
            <a:solidFill>
              <a:srgbClr val="FF790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AAD593D9-160F-4AD2-A2FF-FED75083A083}"/>
              </a:ext>
            </a:extLst>
          </p:cNvPr>
          <p:cNvCxnSpPr/>
          <p:nvPr/>
        </p:nvCxnSpPr>
        <p:spPr>
          <a:xfrm>
            <a:off x="8402979" y="4061384"/>
            <a:ext cx="396000" cy="0"/>
          </a:xfrm>
          <a:prstGeom prst="line">
            <a:avLst/>
          </a:prstGeom>
          <a:ln w="25400">
            <a:solidFill>
              <a:srgbClr val="733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2D8D08-26C6-4D51-A90D-1E0A23764A33}"/>
              </a:ext>
            </a:extLst>
          </p:cNvPr>
          <p:cNvCxnSpPr/>
          <p:nvPr/>
        </p:nvCxnSpPr>
        <p:spPr>
          <a:xfrm>
            <a:off x="8402979" y="4346981"/>
            <a:ext cx="396000" cy="0"/>
          </a:xfrm>
          <a:prstGeom prst="line">
            <a:avLst/>
          </a:prstGeom>
          <a:ln w="25400">
            <a:solidFill>
              <a:srgbClr val="96441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3910FC9-72DA-49EE-B856-4C827A6E29F2}"/>
              </a:ext>
            </a:extLst>
          </p:cNvPr>
          <p:cNvCxnSpPr/>
          <p:nvPr/>
        </p:nvCxnSpPr>
        <p:spPr>
          <a:xfrm>
            <a:off x="8402979" y="4632578"/>
            <a:ext cx="396000" cy="0"/>
          </a:xfrm>
          <a:prstGeom prst="line">
            <a:avLst/>
          </a:prstGeom>
          <a:ln w="25400">
            <a:solidFill>
              <a:srgbClr val="28E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6C9C1A0A-E357-4FCD-B2D2-8829AAA231CD}"/>
              </a:ext>
            </a:extLst>
          </p:cNvPr>
          <p:cNvCxnSpPr/>
          <p:nvPr/>
        </p:nvCxnSpPr>
        <p:spPr>
          <a:xfrm>
            <a:off x="8402979" y="4918175"/>
            <a:ext cx="396000" cy="0"/>
          </a:xfrm>
          <a:prstGeom prst="line">
            <a:avLst/>
          </a:prstGeom>
          <a:ln w="25400">
            <a:solidFill>
              <a:srgbClr val="75879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F36271B-5E78-42F7-BE94-1490F41A50E5}"/>
              </a:ext>
            </a:extLst>
          </p:cNvPr>
          <p:cNvCxnSpPr/>
          <p:nvPr/>
        </p:nvCxnSpPr>
        <p:spPr>
          <a:xfrm>
            <a:off x="8402979" y="5203772"/>
            <a:ext cx="396000" cy="0"/>
          </a:xfrm>
          <a:prstGeom prst="line">
            <a:avLst/>
          </a:prstGeom>
          <a:ln w="25400">
            <a:solidFill>
              <a:srgbClr val="F4F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BD9C5756-C0D3-4239-8BFB-2BEC2D88EC62}"/>
              </a:ext>
            </a:extLst>
          </p:cNvPr>
          <p:cNvCxnSpPr/>
          <p:nvPr/>
        </p:nvCxnSpPr>
        <p:spPr>
          <a:xfrm>
            <a:off x="8402979" y="5489371"/>
            <a:ext cx="396000" cy="0"/>
          </a:xfrm>
          <a:prstGeom prst="line">
            <a:avLst/>
          </a:prstGeom>
          <a:ln w="25400">
            <a:solidFill>
              <a:srgbClr val="414FF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FAE7265D-77AA-4FF3-A3BD-31DF4FBFB51D}"/>
              </a:ext>
            </a:extLst>
          </p:cNvPr>
          <p:cNvSpPr txBox="1"/>
          <p:nvPr/>
        </p:nvSpPr>
        <p:spPr>
          <a:xfrm>
            <a:off x="8805816" y="1877539"/>
            <a:ext cx="227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2,5: lateral head movements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E18CA18-AD3E-4F12-8FB8-B9289227B98D}"/>
              </a:ext>
            </a:extLst>
          </p:cNvPr>
          <p:cNvSpPr txBox="1"/>
          <p:nvPr/>
        </p:nvSpPr>
        <p:spPr>
          <a:xfrm>
            <a:off x="8805816" y="2165538"/>
            <a:ext cx="2175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3,2: head flexion/extension</a:t>
            </a:r>
            <a:endParaRPr lang="en-GB" sz="14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F6E70F4-147B-458B-8D5D-D19B4C7B0D2A}"/>
              </a:ext>
            </a:extLst>
          </p:cNvPr>
          <p:cNvSpPr txBox="1"/>
          <p:nvPr/>
        </p:nvSpPr>
        <p:spPr>
          <a:xfrm>
            <a:off x="8805816" y="2453537"/>
            <a:ext cx="1164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3,7: </a:t>
            </a:r>
            <a:r>
              <a:rPr lang="fr-FR" sz="1400" dirty="0" err="1"/>
              <a:t>coughing</a:t>
            </a:r>
            <a:endParaRPr lang="en-GB" sz="14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71A068C-06AE-4CD5-8AC7-79194298E51B}"/>
              </a:ext>
            </a:extLst>
          </p:cNvPr>
          <p:cNvSpPr txBox="1"/>
          <p:nvPr/>
        </p:nvSpPr>
        <p:spPr>
          <a:xfrm>
            <a:off x="8805816" y="2741536"/>
            <a:ext cx="1418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5,4: </a:t>
            </a:r>
            <a:r>
              <a:rPr lang="fr-FR" sz="1400" dirty="0" err="1"/>
              <a:t>lips</a:t>
            </a:r>
            <a:r>
              <a:rPr lang="fr-FR" sz="1400" dirty="0"/>
              <a:t> purseing</a:t>
            </a:r>
            <a:endParaRPr lang="en-GB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E75E2E7-7D20-49F3-BD45-C81AEC238CF4}"/>
              </a:ext>
            </a:extLst>
          </p:cNvPr>
          <p:cNvSpPr txBox="1"/>
          <p:nvPr/>
        </p:nvSpPr>
        <p:spPr>
          <a:xfrm>
            <a:off x="8805816" y="302953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5,5: whistle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302FA7C-2FBE-4ECE-A2D0-BCB475FADB3A}"/>
              </a:ext>
            </a:extLst>
          </p:cNvPr>
          <p:cNvSpPr txBox="1"/>
          <p:nvPr/>
        </p:nvSpPr>
        <p:spPr>
          <a:xfrm>
            <a:off x="8805816" y="3317534"/>
            <a:ext cx="1404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5,8: </a:t>
            </a:r>
            <a:r>
              <a:rPr lang="fr-FR" sz="1400" dirty="0" err="1"/>
              <a:t>clench</a:t>
            </a:r>
            <a:r>
              <a:rPr lang="fr-FR" sz="1400" dirty="0"/>
              <a:t> </a:t>
            </a:r>
            <a:r>
              <a:rPr lang="fr-FR" sz="1400" dirty="0" err="1"/>
              <a:t>teeth</a:t>
            </a:r>
            <a:endParaRPr lang="en-GB" sz="14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95BC7D9-A0BE-4E96-8355-84C847F1D4AA}"/>
              </a:ext>
            </a:extLst>
          </p:cNvPr>
          <p:cNvSpPr txBox="1"/>
          <p:nvPr/>
        </p:nvSpPr>
        <p:spPr>
          <a:xfrm>
            <a:off x="8805816" y="360553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6,6: </a:t>
            </a:r>
            <a:r>
              <a:rPr lang="fr-FR" sz="1400" dirty="0" err="1"/>
              <a:t>smilling</a:t>
            </a:r>
            <a:endParaRPr lang="en-GB" sz="14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869EFB0-F97C-4B5F-B557-E6164EB31EED}"/>
              </a:ext>
            </a:extLst>
          </p:cNvPr>
          <p:cNvSpPr txBox="1"/>
          <p:nvPr/>
        </p:nvSpPr>
        <p:spPr>
          <a:xfrm>
            <a:off x="8805816" y="3893532"/>
            <a:ext cx="138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7,3: </a:t>
            </a:r>
            <a:r>
              <a:rPr lang="fr-FR" sz="1400" dirty="0" err="1"/>
              <a:t>saying</a:t>
            </a:r>
            <a:r>
              <a:rPr lang="fr-FR" sz="1400" dirty="0"/>
              <a:t> « iii »</a:t>
            </a:r>
            <a:endParaRPr lang="en-GB" sz="14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429A5CA-F148-4FC9-BBF9-D8B067A2DA7D}"/>
              </a:ext>
            </a:extLst>
          </p:cNvPr>
          <p:cNvSpPr txBox="1"/>
          <p:nvPr/>
        </p:nvSpPr>
        <p:spPr>
          <a:xfrm>
            <a:off x="8805816" y="4181531"/>
            <a:ext cx="858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7,6: </a:t>
            </a:r>
            <a:r>
              <a:rPr lang="fr-FR" sz="1400" dirty="0" err="1"/>
              <a:t>blow</a:t>
            </a:r>
            <a:endParaRPr lang="en-GB" sz="14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47B36BDC-6A19-4271-A878-591054B0B269}"/>
              </a:ext>
            </a:extLst>
          </p:cNvPr>
          <p:cNvSpPr txBox="1"/>
          <p:nvPr/>
        </p:nvSpPr>
        <p:spPr>
          <a:xfrm>
            <a:off x="8805816" y="446953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9,3: </a:t>
            </a:r>
            <a:r>
              <a:rPr lang="fr-FR" sz="1400" dirty="0" err="1"/>
              <a:t>speaking</a:t>
            </a:r>
            <a:endParaRPr lang="en-GB" sz="14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014F694-6B1B-48DA-916E-3BFFB01D0BE5}"/>
              </a:ext>
            </a:extLst>
          </p:cNvPr>
          <p:cNvSpPr txBox="1"/>
          <p:nvPr/>
        </p:nvSpPr>
        <p:spPr>
          <a:xfrm>
            <a:off x="8805816" y="4757529"/>
            <a:ext cx="148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10,3: </a:t>
            </a:r>
            <a:r>
              <a:rPr lang="fr-FR" sz="1400" dirty="0" err="1"/>
              <a:t>jaw</a:t>
            </a:r>
            <a:r>
              <a:rPr lang="fr-FR" sz="1400" dirty="0"/>
              <a:t> </a:t>
            </a:r>
            <a:r>
              <a:rPr lang="fr-FR" sz="1400" dirty="0" err="1"/>
              <a:t>opening</a:t>
            </a:r>
            <a:endParaRPr lang="en-GB" sz="14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35EF2BC-A27D-427E-BB78-FB46A5190B20}"/>
              </a:ext>
            </a:extLst>
          </p:cNvPr>
          <p:cNvSpPr txBox="1"/>
          <p:nvPr/>
        </p:nvSpPr>
        <p:spPr>
          <a:xfrm>
            <a:off x="8805816" y="5045528"/>
            <a:ext cx="2254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10,8: </a:t>
            </a:r>
            <a:r>
              <a:rPr lang="fr-FR" sz="1400" dirty="0" err="1"/>
              <a:t>lateral</a:t>
            </a:r>
            <a:r>
              <a:rPr lang="fr-FR" sz="1400" dirty="0"/>
              <a:t> </a:t>
            </a:r>
            <a:r>
              <a:rPr lang="fr-FR" sz="1400" dirty="0" err="1"/>
              <a:t>jaw</a:t>
            </a:r>
            <a:r>
              <a:rPr lang="fr-FR" sz="1400" dirty="0"/>
              <a:t> </a:t>
            </a:r>
            <a:r>
              <a:rPr lang="fr-FR" sz="1400" dirty="0" err="1"/>
              <a:t>movements</a:t>
            </a:r>
            <a:endParaRPr lang="en-GB" sz="14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780DF70-83C7-4B2D-9FAD-2018AD812799}"/>
              </a:ext>
            </a:extLst>
          </p:cNvPr>
          <p:cNvSpPr txBox="1"/>
          <p:nvPr/>
        </p:nvSpPr>
        <p:spPr>
          <a:xfrm>
            <a:off x="8805816" y="5333522"/>
            <a:ext cx="130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13: mastication</a:t>
            </a:r>
            <a:endParaRPr lang="en-GB" sz="14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446403A-BB37-47A1-A55C-217D92B9A859}"/>
              </a:ext>
            </a:extLst>
          </p:cNvPr>
          <p:cNvSpPr txBox="1"/>
          <p:nvPr/>
        </p:nvSpPr>
        <p:spPr>
          <a:xfrm>
            <a:off x="8147826" y="1584414"/>
            <a:ext cx="24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Rang moyen de chaque tâche:</a:t>
            </a:r>
            <a:endParaRPr lang="en-GB" sz="140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1440B328-7AA3-4C55-8E92-43A4F94B8397}"/>
              </a:ext>
            </a:extLst>
          </p:cNvPr>
          <p:cNvSpPr txBox="1"/>
          <p:nvPr/>
        </p:nvSpPr>
        <p:spPr>
          <a:xfrm>
            <a:off x="977237" y="1598244"/>
            <a:ext cx="66589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16223A"/>
                </a:solidFill>
              </a:rPr>
              <a:t>Inclusion rank of the task, for each </a:t>
            </a:r>
          </a:p>
          <a:p>
            <a:pPr algn="ctr"/>
            <a:r>
              <a:rPr lang="en-US" sz="1400" dirty="0">
                <a:solidFill>
                  <a:srgbClr val="16223A"/>
                </a:solidFill>
              </a:rPr>
              <a:t>classifier and signal combination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3067A77-6268-4F87-B668-CF9368031E0F}"/>
              </a:ext>
            </a:extLst>
          </p:cNvPr>
          <p:cNvSpPr/>
          <p:nvPr/>
        </p:nvSpPr>
        <p:spPr>
          <a:xfrm rot="16200000">
            <a:off x="825981" y="2010852"/>
            <a:ext cx="3240000" cy="3240000"/>
          </a:xfrm>
          <a:prstGeom prst="arc">
            <a:avLst>
              <a:gd name="adj1" fmla="val 16747170"/>
              <a:gd name="adj2" fmla="val 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6ACBD89F-6A16-4095-BF8F-807FB9E501C0}"/>
              </a:ext>
            </a:extLst>
          </p:cNvPr>
          <p:cNvSpPr/>
          <p:nvPr/>
        </p:nvSpPr>
        <p:spPr>
          <a:xfrm>
            <a:off x="533865" y="2062361"/>
            <a:ext cx="1043394" cy="596425"/>
          </a:xfrm>
          <a:prstGeom prst="roundRect">
            <a:avLst>
              <a:gd name="adj" fmla="val 7175"/>
            </a:avLst>
          </a:prstGeom>
          <a:solidFill>
            <a:schemeClr val="bg1">
              <a:alpha val="70000"/>
            </a:schemeClr>
          </a:solidFill>
          <a:ln w="15875">
            <a:solidFill>
              <a:schemeClr val="accent1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From easiest to hardest to classify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67A068DD-7AB7-426D-9597-21AA9AD9B651}"/>
              </a:ext>
            </a:extLst>
          </p:cNvPr>
          <p:cNvSpPr/>
          <p:nvPr/>
        </p:nvSpPr>
        <p:spPr>
          <a:xfrm>
            <a:off x="8298690" y="5335907"/>
            <a:ext cx="3132617" cy="325585"/>
          </a:xfrm>
          <a:prstGeom prst="roundRect">
            <a:avLst>
              <a:gd name="adj" fmla="val 27654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BC3181BB-9D6B-46E5-A275-18AB6AFE1373}"/>
              </a:ext>
            </a:extLst>
          </p:cNvPr>
          <p:cNvSpPr/>
          <p:nvPr/>
        </p:nvSpPr>
        <p:spPr>
          <a:xfrm>
            <a:off x="8298689" y="4480293"/>
            <a:ext cx="3132618" cy="1179116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8A438904-7C81-4D0A-8536-96A6B47C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en-US" sz="3300" b="0" dirty="0"/>
              <a:t>Literature Comparison</a:t>
            </a:r>
          </a:p>
        </p:txBody>
      </p:sp>
    </p:spTree>
    <p:extLst>
      <p:ext uri="{BB962C8B-B14F-4D97-AF65-F5344CB8AC3E}">
        <p14:creationId xmlns:p14="http://schemas.microsoft.com/office/powerpoint/2010/main" val="90231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6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86" grpId="0" animBg="1"/>
      <p:bldP spid="86" grpId="1" animBg="1"/>
      <p:bldP spid="8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6DB30F2-DE7A-4229-9EF4-F0E8C9BE89D1}"/>
              </a:ext>
            </a:extLst>
          </p:cNvPr>
          <p:cNvGrpSpPr/>
          <p:nvPr/>
        </p:nvGrpSpPr>
        <p:grpSpPr>
          <a:xfrm>
            <a:off x="7140231" y="4509365"/>
            <a:ext cx="2705522" cy="370042"/>
            <a:chOff x="3863680" y="5244850"/>
            <a:chExt cx="2198345" cy="252000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6C094913-5487-4686-87A8-9707FBF51D4E}"/>
                </a:ext>
              </a:extLst>
            </p:cNvPr>
            <p:cNvSpPr/>
            <p:nvPr/>
          </p:nvSpPr>
          <p:spPr>
            <a:xfrm>
              <a:off x="3863680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P1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C0EB8C54-C151-44DD-BA83-2EF15F466528}"/>
                </a:ext>
              </a:extLst>
            </p:cNvPr>
            <p:cNvSpPr/>
            <p:nvPr/>
          </p:nvSpPr>
          <p:spPr>
            <a:xfrm>
              <a:off x="4323266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P2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BC058CFF-3FEB-4355-A868-3128D592F11F}"/>
                </a:ext>
              </a:extLst>
            </p:cNvPr>
            <p:cNvSpPr/>
            <p:nvPr/>
          </p:nvSpPr>
          <p:spPr>
            <a:xfrm>
              <a:off x="4782852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P3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8" name="Rectangle : coins arrondis 127">
              <a:extLst>
                <a:ext uri="{FF2B5EF4-FFF2-40B4-BE49-F238E27FC236}">
                  <a16:creationId xmlns:a16="http://schemas.microsoft.com/office/drawing/2014/main" id="{B50ED08A-EDBE-4755-8B67-AC9BF6A4F9FB}"/>
                </a:ext>
              </a:extLst>
            </p:cNvPr>
            <p:cNvSpPr/>
            <p:nvPr/>
          </p:nvSpPr>
          <p:spPr>
            <a:xfrm>
              <a:off x="5242438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P4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sp>
          <p:nvSpPr>
            <p:cNvPr id="129" name="Rectangle : coins arrondis 128">
              <a:extLst>
                <a:ext uri="{FF2B5EF4-FFF2-40B4-BE49-F238E27FC236}">
                  <a16:creationId xmlns:a16="http://schemas.microsoft.com/office/drawing/2014/main" id="{30CF44FF-8579-4C01-922F-1B095685B1B7}"/>
                </a:ext>
              </a:extLst>
            </p:cNvPr>
            <p:cNvSpPr/>
            <p:nvPr/>
          </p:nvSpPr>
          <p:spPr>
            <a:xfrm>
              <a:off x="5702025" y="5244850"/>
              <a:ext cx="360000" cy="252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P5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F0B19BC-8B15-4471-8AE9-F7339371F0F4}"/>
              </a:ext>
            </a:extLst>
          </p:cNvPr>
          <p:cNvGrpSpPr/>
          <p:nvPr/>
        </p:nvGrpSpPr>
        <p:grpSpPr>
          <a:xfrm>
            <a:off x="7657726" y="2503829"/>
            <a:ext cx="1634636" cy="672917"/>
            <a:chOff x="7167074" y="2771683"/>
            <a:chExt cx="1634636" cy="672917"/>
          </a:xfrm>
        </p:grpSpPr>
        <p:sp>
          <p:nvSpPr>
            <p:cNvPr id="135" name="Rectangle : coins arrondis 134">
              <a:extLst>
                <a:ext uri="{FF2B5EF4-FFF2-40B4-BE49-F238E27FC236}">
                  <a16:creationId xmlns:a16="http://schemas.microsoft.com/office/drawing/2014/main" id="{482D8193-9519-4A64-A22E-6F304B4ED43D}"/>
                </a:ext>
              </a:extLst>
            </p:cNvPr>
            <p:cNvSpPr/>
            <p:nvPr/>
          </p:nvSpPr>
          <p:spPr>
            <a:xfrm>
              <a:off x="7236261" y="2771683"/>
              <a:ext cx="1565449" cy="3410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rgbClr val="16223A"/>
                  </a:solidFill>
                </a:rPr>
                <a:t>C4</a:t>
              </a:r>
              <a:endParaRPr lang="en-GB" sz="1600" dirty="0">
                <a:solidFill>
                  <a:srgbClr val="16223A"/>
                </a:solidFill>
              </a:endParaRPr>
            </a:p>
          </p:txBody>
        </p:sp>
        <p:cxnSp>
          <p:nvCxnSpPr>
            <p:cNvPr id="146" name="Connecteur droit 145">
              <a:extLst>
                <a:ext uri="{FF2B5EF4-FFF2-40B4-BE49-F238E27FC236}">
                  <a16:creationId xmlns:a16="http://schemas.microsoft.com/office/drawing/2014/main" id="{85A5F546-600C-46C4-9A44-8AB72504AD9F}"/>
                </a:ext>
              </a:extLst>
            </p:cNvPr>
            <p:cNvCxnSpPr>
              <a:cxnSpLocks/>
              <a:stCxn id="135" idx="2"/>
              <a:endCxn id="134" idx="0"/>
            </p:cNvCxnSpPr>
            <p:nvPr/>
          </p:nvCxnSpPr>
          <p:spPr>
            <a:xfrm flipH="1">
              <a:off x="7167074" y="3112742"/>
              <a:ext cx="851912" cy="331858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Connecteur droit 148">
              <a:extLst>
                <a:ext uri="{FF2B5EF4-FFF2-40B4-BE49-F238E27FC236}">
                  <a16:creationId xmlns:a16="http://schemas.microsoft.com/office/drawing/2014/main" id="{9A168C3D-271E-431E-AFB6-B48AAF0F5A26}"/>
                </a:ext>
              </a:extLst>
            </p:cNvPr>
            <p:cNvCxnSpPr>
              <a:cxnSpLocks/>
              <a:stCxn id="135" idx="2"/>
              <a:endCxn id="133" idx="0"/>
            </p:cNvCxnSpPr>
            <p:nvPr/>
          </p:nvCxnSpPr>
          <p:spPr>
            <a:xfrm>
              <a:off x="8018986" y="3112742"/>
              <a:ext cx="577932" cy="330361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855C3EC-55D7-4B55-9EAE-42B8D5E3CA73}"/>
              </a:ext>
            </a:extLst>
          </p:cNvPr>
          <p:cNvGrpSpPr/>
          <p:nvPr/>
        </p:nvGrpSpPr>
        <p:grpSpPr>
          <a:xfrm>
            <a:off x="7291012" y="3175249"/>
            <a:ext cx="2355703" cy="680944"/>
            <a:chOff x="6800360" y="3443103"/>
            <a:chExt cx="2355703" cy="680944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5A2DC85-3A46-491F-B746-0D04088D2099}"/>
                </a:ext>
              </a:extLst>
            </p:cNvPr>
            <p:cNvGrpSpPr/>
            <p:nvPr/>
          </p:nvGrpSpPr>
          <p:grpSpPr>
            <a:xfrm>
              <a:off x="6800360" y="3443103"/>
              <a:ext cx="2355703" cy="342556"/>
              <a:chOff x="3986196" y="4325902"/>
              <a:chExt cx="1914103" cy="253106"/>
            </a:xfrm>
          </p:grpSpPr>
          <p:sp>
            <p:nvSpPr>
              <p:cNvPr id="133" name="Rectangle : coins arrondis 132">
                <a:extLst>
                  <a:ext uri="{FF2B5EF4-FFF2-40B4-BE49-F238E27FC236}">
                    <a16:creationId xmlns:a16="http://schemas.microsoft.com/office/drawing/2014/main" id="{D99E23ED-FBA6-4B9C-86EB-E5C83B187A59}"/>
                  </a:ext>
                </a:extLst>
              </p:cNvPr>
              <p:cNvSpPr/>
              <p:nvPr/>
            </p:nvSpPr>
            <p:spPr>
              <a:xfrm>
                <a:off x="4991643" y="4325902"/>
                <a:ext cx="908656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C3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4" name="Rectangle : coins arrondis 133">
                <a:extLst>
                  <a:ext uri="{FF2B5EF4-FFF2-40B4-BE49-F238E27FC236}">
                    <a16:creationId xmlns:a16="http://schemas.microsoft.com/office/drawing/2014/main" id="{433C5BE9-815B-4E26-AD6F-EA3784087460}"/>
                  </a:ext>
                </a:extLst>
              </p:cNvPr>
              <p:cNvSpPr/>
              <p:nvPr/>
            </p:nvSpPr>
            <p:spPr>
              <a:xfrm>
                <a:off x="3986196" y="4327008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C1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</p:grp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29E8C549-68C4-44D4-9FA8-43C5D3CA2634}"/>
                </a:ext>
              </a:extLst>
            </p:cNvPr>
            <p:cNvCxnSpPr>
              <a:cxnSpLocks/>
              <a:stCxn id="133" idx="2"/>
              <a:endCxn id="130" idx="0"/>
            </p:cNvCxnSpPr>
            <p:nvPr/>
          </p:nvCxnSpPr>
          <p:spPr>
            <a:xfrm flipH="1">
              <a:off x="8002340" y="3784162"/>
              <a:ext cx="594578" cy="339885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386922D0-F72A-475E-A16E-F40D2121F3A6}"/>
                </a:ext>
              </a:extLst>
            </p:cNvPr>
            <p:cNvCxnSpPr>
              <a:cxnSpLocks/>
              <a:stCxn id="133" idx="2"/>
              <a:endCxn id="131" idx="0"/>
            </p:cNvCxnSpPr>
            <p:nvPr/>
          </p:nvCxnSpPr>
          <p:spPr>
            <a:xfrm>
              <a:off x="8596918" y="3784162"/>
              <a:ext cx="256897" cy="339885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Connecteur droit 151">
              <a:extLst>
                <a:ext uri="{FF2B5EF4-FFF2-40B4-BE49-F238E27FC236}">
                  <a16:creationId xmlns:a16="http://schemas.microsoft.com/office/drawing/2014/main" id="{2FCB593C-7B2D-48CF-83FE-DD9056EE2B3B}"/>
                </a:ext>
              </a:extLst>
            </p:cNvPr>
            <p:cNvCxnSpPr>
              <a:cxnSpLocks/>
              <a:stCxn id="132" idx="0"/>
              <a:endCxn id="134" idx="2"/>
            </p:cNvCxnSpPr>
            <p:nvPr/>
          </p:nvCxnSpPr>
          <p:spPr>
            <a:xfrm flipH="1" flipV="1">
              <a:off x="7167074" y="3785659"/>
              <a:ext cx="1316" cy="338388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392890-6D3E-4373-88E9-2A0AF231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141" name="Titre 1">
            <a:extLst>
              <a:ext uri="{FF2B5EF4-FFF2-40B4-BE49-F238E27FC236}">
                <a16:creationId xmlns:a16="http://schemas.microsoft.com/office/drawing/2014/main" id="{AB027848-ECFE-4FAF-923A-2662253E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fr-FR" sz="3400" b="0" dirty="0"/>
              <a:t>Participants subgroups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0DE5C5B-E55E-4A98-A106-5DB2068D4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93"/>
          <a:stretch/>
        </p:blipFill>
        <p:spPr>
          <a:xfrm>
            <a:off x="1080935" y="1489809"/>
            <a:ext cx="3461939" cy="193709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648D99D-D631-4B8F-9AE5-0EE5B038E7E2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96481-363B-4641-B6F6-85D92D03341C}"/>
              </a:ext>
            </a:extLst>
          </p:cNvPr>
          <p:cNvSpPr/>
          <p:nvPr/>
        </p:nvSpPr>
        <p:spPr>
          <a:xfrm>
            <a:off x="2545881" y="1491410"/>
            <a:ext cx="106827" cy="1975537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76B56DCF-254D-4862-8617-96763F6B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5" y="3757059"/>
            <a:ext cx="3461939" cy="1162245"/>
          </a:xfrm>
          <a:prstGeom prst="rect">
            <a:avLst/>
          </a:prstGeom>
        </p:spPr>
      </p:pic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4CF75293-0390-41AA-88C3-792C33954A11}"/>
              </a:ext>
            </a:extLst>
          </p:cNvPr>
          <p:cNvCxnSpPr>
            <a:cxnSpLocks/>
          </p:cNvCxnSpPr>
          <p:nvPr/>
        </p:nvCxnSpPr>
        <p:spPr>
          <a:xfrm flipH="1">
            <a:off x="2599296" y="350819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36553A4A-D2D6-47A2-8B11-375238789667}"/>
              </a:ext>
            </a:extLst>
          </p:cNvPr>
          <p:cNvCxnSpPr>
            <a:cxnSpLocks/>
          </p:cNvCxnSpPr>
          <p:nvPr/>
        </p:nvCxnSpPr>
        <p:spPr>
          <a:xfrm>
            <a:off x="5047841" y="1491409"/>
            <a:ext cx="0" cy="42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5C63CE3-1CB8-4275-9455-01639D6EC4FE}"/>
              </a:ext>
            </a:extLst>
          </p:cNvPr>
          <p:cNvCxnSpPr>
            <a:cxnSpLocks/>
          </p:cNvCxnSpPr>
          <p:nvPr/>
        </p:nvCxnSpPr>
        <p:spPr>
          <a:xfrm>
            <a:off x="2519616" y="5480730"/>
            <a:ext cx="57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E9CBE82C-9B8C-44DB-98D9-2A4920AD0544}"/>
              </a:ext>
            </a:extLst>
          </p:cNvPr>
          <p:cNvSpPr/>
          <p:nvPr/>
        </p:nvSpPr>
        <p:spPr>
          <a:xfrm>
            <a:off x="1080935" y="5203191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Boruta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752467C9-64CE-4151-9E44-0C773A1DF0E4}"/>
              </a:ext>
            </a:extLst>
          </p:cNvPr>
          <p:cNvSpPr/>
          <p:nvPr/>
        </p:nvSpPr>
        <p:spPr>
          <a:xfrm>
            <a:off x="3237422" y="5207837"/>
            <a:ext cx="1296875" cy="54343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LDA / SVM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E06955EE-3A0E-4E1C-952A-84F2140695AA}"/>
              </a:ext>
            </a:extLst>
          </p:cNvPr>
          <p:cNvCxnSpPr>
            <a:cxnSpLocks/>
          </p:cNvCxnSpPr>
          <p:nvPr/>
        </p:nvCxnSpPr>
        <p:spPr>
          <a:xfrm flipH="1">
            <a:off x="1735229" y="4953248"/>
            <a:ext cx="0" cy="21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3550EE90-A6E7-4E8A-A495-6B05F0F4B319}"/>
              </a:ext>
            </a:extLst>
          </p:cNvPr>
          <p:cNvCxnSpPr>
            <a:cxnSpLocks/>
          </p:cNvCxnSpPr>
          <p:nvPr/>
        </p:nvCxnSpPr>
        <p:spPr>
          <a:xfrm>
            <a:off x="4676102" y="5482567"/>
            <a:ext cx="2385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24E9D995-9106-41C0-BAFF-B069B6401312}"/>
              </a:ext>
            </a:extLst>
          </p:cNvPr>
          <p:cNvSpPr/>
          <p:nvPr/>
        </p:nvSpPr>
        <p:spPr>
          <a:xfrm>
            <a:off x="7070507" y="1645876"/>
            <a:ext cx="2844970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Method: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Agglomerative  hierarchical clustering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B6054406-6354-43FF-AB57-F7E92642C461}"/>
              </a:ext>
            </a:extLst>
          </p:cNvPr>
          <p:cNvSpPr/>
          <p:nvPr/>
        </p:nvSpPr>
        <p:spPr>
          <a:xfrm>
            <a:off x="6465682" y="5168993"/>
            <a:ext cx="4076919" cy="41474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Mean Euclidean distance between swallowing.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B4E3D35-1B61-4AD3-A24D-19DC4AC4516A}"/>
              </a:ext>
            </a:extLst>
          </p:cNvPr>
          <p:cNvGrpSpPr/>
          <p:nvPr/>
        </p:nvGrpSpPr>
        <p:grpSpPr>
          <a:xfrm>
            <a:off x="7292328" y="3856193"/>
            <a:ext cx="2418853" cy="653172"/>
            <a:chOff x="6801676" y="4130397"/>
            <a:chExt cx="2418853" cy="653172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1DE81D5-907E-4ADE-838B-49B9BD2D7C18}"/>
                </a:ext>
              </a:extLst>
            </p:cNvPr>
            <p:cNvGrpSpPr/>
            <p:nvPr/>
          </p:nvGrpSpPr>
          <p:grpSpPr>
            <a:xfrm>
              <a:off x="6801676" y="4130397"/>
              <a:ext cx="2418853" cy="341059"/>
              <a:chOff x="3987265" y="4788293"/>
              <a:chExt cx="1965415" cy="252000"/>
            </a:xfrm>
          </p:grpSpPr>
          <p:sp>
            <p:nvSpPr>
              <p:cNvPr id="130" name="Rectangle : coins arrondis 129">
                <a:extLst>
                  <a:ext uri="{FF2B5EF4-FFF2-40B4-BE49-F238E27FC236}">
                    <a16:creationId xmlns:a16="http://schemas.microsoft.com/office/drawing/2014/main" id="{0204FCF0-4171-4745-8A7A-DD31148A82BD}"/>
                  </a:ext>
                </a:extLst>
              </p:cNvPr>
              <p:cNvSpPr/>
              <p:nvPr/>
            </p:nvSpPr>
            <p:spPr>
              <a:xfrm>
                <a:off x="4782852" y="4788293"/>
                <a:ext cx="36000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P3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1" name="Rectangle : coins arrondis 130">
                <a:extLst>
                  <a:ext uri="{FF2B5EF4-FFF2-40B4-BE49-F238E27FC236}">
                    <a16:creationId xmlns:a16="http://schemas.microsoft.com/office/drawing/2014/main" id="{EA9C7292-3FC2-440E-AC4C-C8535AD48A8F}"/>
                  </a:ext>
                </a:extLst>
              </p:cNvPr>
              <p:cNvSpPr/>
              <p:nvPr/>
            </p:nvSpPr>
            <p:spPr>
              <a:xfrm>
                <a:off x="5356740" y="4788293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C2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  <p:sp>
            <p:nvSpPr>
              <p:cNvPr id="132" name="Rectangle : coins arrondis 131">
                <a:extLst>
                  <a:ext uri="{FF2B5EF4-FFF2-40B4-BE49-F238E27FC236}">
                    <a16:creationId xmlns:a16="http://schemas.microsoft.com/office/drawing/2014/main" id="{D36313A5-9721-475D-AE0C-F264D31C62CB}"/>
                  </a:ext>
                </a:extLst>
              </p:cNvPr>
              <p:cNvSpPr/>
              <p:nvPr/>
            </p:nvSpPr>
            <p:spPr>
              <a:xfrm>
                <a:off x="3987265" y="4788293"/>
                <a:ext cx="595940" cy="25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600" dirty="0">
                    <a:solidFill>
                      <a:srgbClr val="16223A"/>
                    </a:solidFill>
                  </a:rPr>
                  <a:t>C1</a:t>
                </a:r>
                <a:endParaRPr lang="en-GB" sz="1600" dirty="0">
                  <a:solidFill>
                    <a:srgbClr val="16223A"/>
                  </a:solidFill>
                </a:endParaRPr>
              </a:p>
            </p:txBody>
          </p:sp>
        </p:grp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6592635-6D1C-4098-9400-1BD605D5FC4B}"/>
                </a:ext>
              </a:extLst>
            </p:cNvPr>
            <p:cNvCxnSpPr>
              <a:cxnSpLocks/>
              <a:stCxn id="131" idx="2"/>
              <a:endCxn id="128" idx="0"/>
            </p:cNvCxnSpPr>
            <p:nvPr/>
          </p:nvCxnSpPr>
          <p:spPr>
            <a:xfrm flipH="1">
              <a:off x="8556805" y="4471456"/>
              <a:ext cx="297010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D173F2FC-D682-4B58-84BE-EA0EBC616790}"/>
                </a:ext>
              </a:extLst>
            </p:cNvPr>
            <p:cNvCxnSpPr>
              <a:cxnSpLocks/>
              <a:stCxn id="131" idx="2"/>
              <a:endCxn id="129" idx="0"/>
            </p:cNvCxnSpPr>
            <p:nvPr/>
          </p:nvCxnSpPr>
          <p:spPr>
            <a:xfrm>
              <a:off x="8853815" y="4471456"/>
              <a:ext cx="268608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5AF4EEA2-96CF-4CBF-A297-62B3AB7E9436}"/>
                </a:ext>
              </a:extLst>
            </p:cNvPr>
            <p:cNvCxnSpPr>
              <a:cxnSpLocks/>
              <a:stCxn id="125" idx="0"/>
              <a:endCxn id="130" idx="2"/>
            </p:cNvCxnSpPr>
            <p:nvPr/>
          </p:nvCxnSpPr>
          <p:spPr>
            <a:xfrm flipV="1">
              <a:off x="7991189" y="4471456"/>
              <a:ext cx="11151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9F589A41-A8E6-4A1F-96EA-89DE901B2E75}"/>
                </a:ext>
              </a:extLst>
            </p:cNvPr>
            <p:cNvCxnSpPr>
              <a:cxnSpLocks/>
              <a:stCxn id="3" idx="0"/>
              <a:endCxn id="132" idx="2"/>
            </p:cNvCxnSpPr>
            <p:nvPr/>
          </p:nvCxnSpPr>
          <p:spPr>
            <a:xfrm flipV="1">
              <a:off x="6859956" y="4471456"/>
              <a:ext cx="308434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F024FBE4-F43B-4D9B-B16F-6DA080486DFF}"/>
                </a:ext>
              </a:extLst>
            </p:cNvPr>
            <p:cNvCxnSpPr>
              <a:cxnSpLocks/>
              <a:stCxn id="121" idx="0"/>
              <a:endCxn id="132" idx="2"/>
            </p:cNvCxnSpPr>
            <p:nvPr/>
          </p:nvCxnSpPr>
          <p:spPr>
            <a:xfrm flipH="1" flipV="1">
              <a:off x="7168390" y="4471456"/>
              <a:ext cx="257182" cy="312113"/>
            </a:xfrm>
            <a:prstGeom prst="lin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8F823C7-5B09-4EB9-9865-AEEC53E6E08A}"/>
              </a:ext>
            </a:extLst>
          </p:cNvPr>
          <p:cNvSpPr/>
          <p:nvPr/>
        </p:nvSpPr>
        <p:spPr>
          <a:xfrm>
            <a:off x="7060982" y="3054629"/>
            <a:ext cx="2842338" cy="576807"/>
          </a:xfrm>
          <a:prstGeom prst="roundRect">
            <a:avLst>
              <a:gd name="adj" fmla="val 50000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10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1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AEC358-9524-4E12-8669-0A7DE6B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46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FD34BFF-A9DA-4479-BEF1-450EF159C819}"/>
              </a:ext>
            </a:extLst>
          </p:cNvPr>
          <p:cNvGrpSpPr/>
          <p:nvPr/>
        </p:nvGrpSpPr>
        <p:grpSpPr>
          <a:xfrm>
            <a:off x="3002185" y="1109473"/>
            <a:ext cx="6187630" cy="4921282"/>
            <a:chOff x="3530917" y="1068964"/>
            <a:chExt cx="6187630" cy="4921282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565010C-F6F8-4FF7-918C-9BE82D8C24F9}"/>
                </a:ext>
              </a:extLst>
            </p:cNvPr>
            <p:cNvGrpSpPr/>
            <p:nvPr/>
          </p:nvGrpSpPr>
          <p:grpSpPr>
            <a:xfrm>
              <a:off x="3530917" y="1068964"/>
              <a:ext cx="6187630" cy="4696213"/>
              <a:chOff x="3400547" y="1491354"/>
              <a:chExt cx="5390904" cy="4114322"/>
            </a:xfrm>
          </p:grpSpPr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F5B7925-081D-4FBF-9653-528208994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00549" y="1724025"/>
                <a:ext cx="5390902" cy="3881651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6DF8A3D-1478-4B6D-ABFA-945E0A8B1BF0}"/>
                  </a:ext>
                </a:extLst>
              </p:cNvPr>
              <p:cNvSpPr txBox="1"/>
              <p:nvPr/>
            </p:nvSpPr>
            <p:spPr>
              <a:xfrm>
                <a:off x="3400547" y="1491354"/>
                <a:ext cx="5390903" cy="188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16223A"/>
                    </a:solidFill>
                  </a:rPr>
                  <a:t>Effect of subgroups of participants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CE3BB437-6A71-4520-A58E-5092E251DF20}"/>
                </a:ext>
              </a:extLst>
            </p:cNvPr>
            <p:cNvGrpSpPr/>
            <p:nvPr/>
          </p:nvGrpSpPr>
          <p:grpSpPr>
            <a:xfrm>
              <a:off x="3536879" y="5774802"/>
              <a:ext cx="6181667" cy="215444"/>
              <a:chOff x="2847975" y="5671271"/>
              <a:chExt cx="6181667" cy="215444"/>
            </a:xfrm>
          </p:grpSpPr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E2B60C4A-88E8-465B-BC6D-FB4D3536714D}"/>
                  </a:ext>
                </a:extLst>
              </p:cNvPr>
              <p:cNvSpPr txBox="1"/>
              <p:nvPr/>
            </p:nvSpPr>
            <p:spPr>
              <a:xfrm>
                <a:off x="3114676" y="5671271"/>
                <a:ext cx="59149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16223A"/>
                    </a:solidFill>
                  </a:rPr>
                  <a:t>Greatest increase from the group containing all the participants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370F03-019E-4910-90BF-50A598B09A50}"/>
                  </a:ext>
                </a:extLst>
              </p:cNvPr>
              <p:cNvSpPr/>
              <p:nvPr/>
            </p:nvSpPr>
            <p:spPr>
              <a:xfrm>
                <a:off x="2847975" y="5724993"/>
                <a:ext cx="180000" cy="108000"/>
              </a:xfrm>
              <a:prstGeom prst="rect">
                <a:avLst/>
              </a:prstGeom>
              <a:solidFill>
                <a:srgbClr val="FF9393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A2A2139E-DCC7-4258-BD58-899E21EDA68B}"/>
                </a:ext>
              </a:extLst>
            </p:cNvPr>
            <p:cNvSpPr/>
            <p:nvPr/>
          </p:nvSpPr>
          <p:spPr>
            <a:xfrm>
              <a:off x="7314543" y="1520696"/>
              <a:ext cx="885524" cy="425451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95429AE2-2EAF-49BD-BD94-B64874C1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fr-FR" sz="3400" b="0" dirty="0"/>
              <a:t>Participants subgroups</a:t>
            </a:r>
          </a:p>
        </p:txBody>
      </p:sp>
    </p:spTree>
    <p:extLst>
      <p:ext uri="{BB962C8B-B14F-4D97-AF65-F5344CB8AC3E}">
        <p14:creationId xmlns:p14="http://schemas.microsoft.com/office/powerpoint/2010/main" val="2376365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54E1876-4DAB-4079-9DDD-111B7B10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28"/>
          <a:stretch/>
        </p:blipFill>
        <p:spPr>
          <a:xfrm>
            <a:off x="945780" y="2617052"/>
            <a:ext cx="4755246" cy="202419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AEC358-9524-4E12-8669-0A7DE6B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47</a:t>
            </a:fld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6526067-DFB9-4556-9395-97668CD610A7}"/>
              </a:ext>
            </a:extLst>
          </p:cNvPr>
          <p:cNvGrpSpPr/>
          <p:nvPr/>
        </p:nvGrpSpPr>
        <p:grpSpPr>
          <a:xfrm>
            <a:off x="3867150" y="2965985"/>
            <a:ext cx="1791931" cy="376787"/>
            <a:chOff x="3778876" y="4847619"/>
            <a:chExt cx="1936075" cy="517181"/>
          </a:xfrm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C0370191-51E5-48AC-A76D-93D24A22C59B}"/>
                </a:ext>
              </a:extLst>
            </p:cNvPr>
            <p:cNvSpPr/>
            <p:nvPr/>
          </p:nvSpPr>
          <p:spPr>
            <a:xfrm>
              <a:off x="4224443" y="4847619"/>
              <a:ext cx="1490508" cy="517181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Normalized % of detected swallowing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2838D32-C323-406E-B940-E8E6B31C51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8876" y="5075808"/>
              <a:ext cx="440616" cy="72316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85FB4DE6-D074-4A9A-8D66-12EC649C9250}"/>
              </a:ext>
            </a:extLst>
          </p:cNvPr>
          <p:cNvGrpSpPr/>
          <p:nvPr/>
        </p:nvGrpSpPr>
        <p:grpSpPr>
          <a:xfrm>
            <a:off x="3467098" y="3417894"/>
            <a:ext cx="2191982" cy="418927"/>
            <a:chOff x="3331544" y="4847619"/>
            <a:chExt cx="2383407" cy="575023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4066FF64-9AC6-40B9-89CE-69FA836C216D}"/>
                </a:ext>
              </a:extLst>
            </p:cNvPr>
            <p:cNvSpPr/>
            <p:nvPr/>
          </p:nvSpPr>
          <p:spPr>
            <a:xfrm>
              <a:off x="4224442" y="4847619"/>
              <a:ext cx="1490509" cy="511370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Temporal detection limit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8C2030FA-FC43-451B-9D9D-3E2851FD6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1544" y="5148123"/>
              <a:ext cx="887947" cy="274519"/>
            </a:xfrm>
            <a:prstGeom prst="straightConnector1">
              <a:avLst/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0DF91722-A1DF-48DA-9D7B-FF4AB29730D6}"/>
              </a:ext>
            </a:extLst>
          </p:cNvPr>
          <p:cNvSpPr/>
          <p:nvPr/>
        </p:nvSpPr>
        <p:spPr>
          <a:xfrm>
            <a:off x="4262508" y="4187227"/>
            <a:ext cx="1397930" cy="199998"/>
          </a:xfrm>
          <a:prstGeom prst="roundRect">
            <a:avLst>
              <a:gd name="adj" fmla="val 7175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All participants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1A7A813D-4BF9-42AE-8B48-5987774561BC}"/>
              </a:ext>
            </a:extLst>
          </p:cNvPr>
          <p:cNvSpPr/>
          <p:nvPr/>
        </p:nvSpPr>
        <p:spPr>
          <a:xfrm>
            <a:off x="3141235" y="4616256"/>
            <a:ext cx="651726" cy="180000"/>
          </a:xfrm>
          <a:prstGeom prst="roundRect">
            <a:avLst>
              <a:gd name="adj" fmla="val 7175"/>
            </a:avLst>
          </a:prstGeom>
          <a:solidFill>
            <a:schemeClr val="bg1">
              <a:alpha val="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time (s)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6371AEAE-D9AD-45C0-9AED-166299FC521E}"/>
              </a:ext>
            </a:extLst>
          </p:cNvPr>
          <p:cNvSpPr/>
          <p:nvPr/>
        </p:nvSpPr>
        <p:spPr>
          <a:xfrm rot="16200000">
            <a:off x="29175" y="3347587"/>
            <a:ext cx="1602909" cy="335643"/>
          </a:xfrm>
          <a:prstGeom prst="roundRect">
            <a:avLst>
              <a:gd name="adj" fmla="val 7175"/>
            </a:avLst>
          </a:prstGeom>
          <a:solidFill>
            <a:schemeClr val="bg1">
              <a:alpha val="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Cumulative Frequency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6CF1D82-23B3-44F0-9380-8FFBF18941E4}"/>
              </a:ext>
            </a:extLst>
          </p:cNvPr>
          <p:cNvGrpSpPr/>
          <p:nvPr/>
        </p:nvGrpSpPr>
        <p:grpSpPr>
          <a:xfrm>
            <a:off x="6160627" y="1276350"/>
            <a:ext cx="5107448" cy="2239059"/>
            <a:chOff x="5857732" y="2128784"/>
            <a:chExt cx="4580286" cy="1967454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7A54D122-EFCD-4135-B380-59FC1332C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409" b="33720"/>
            <a:stretch/>
          </p:blipFill>
          <p:spPr>
            <a:xfrm>
              <a:off x="6173582" y="2128784"/>
              <a:ext cx="4264436" cy="1778651"/>
            </a:xfrm>
            <a:prstGeom prst="rect">
              <a:avLst/>
            </a:prstGeom>
          </p:spPr>
        </p:pic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20236AF3-7AC3-41B0-A923-0070C3A9C63D}"/>
                </a:ext>
              </a:extLst>
            </p:cNvPr>
            <p:cNvSpPr/>
            <p:nvPr/>
          </p:nvSpPr>
          <p:spPr>
            <a:xfrm>
              <a:off x="9001992" y="3543424"/>
              <a:ext cx="1397930" cy="177145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Groupe 1</a:t>
              </a:r>
            </a:p>
          </p:txBody>
        </p:sp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62267851-B39A-4AF2-9880-56411022CF8C}"/>
                </a:ext>
              </a:extLst>
            </p:cNvPr>
            <p:cNvSpPr/>
            <p:nvPr/>
          </p:nvSpPr>
          <p:spPr>
            <a:xfrm>
              <a:off x="8107746" y="3916238"/>
              <a:ext cx="651726" cy="180000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time (s)</a:t>
              </a:r>
            </a:p>
          </p:txBody>
        </p:sp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6879697F-50E9-4C1C-9E26-9921A11C3813}"/>
                </a:ext>
              </a:extLst>
            </p:cNvPr>
            <p:cNvSpPr/>
            <p:nvPr/>
          </p:nvSpPr>
          <p:spPr>
            <a:xfrm rot="16200000">
              <a:off x="5224099" y="2771942"/>
              <a:ext cx="1602909" cy="335643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Cumulative Frequency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9A1FE9-16B5-484A-A0E8-B5B6F7B8AAA6}"/>
              </a:ext>
            </a:extLst>
          </p:cNvPr>
          <p:cNvGrpSpPr/>
          <p:nvPr/>
        </p:nvGrpSpPr>
        <p:grpSpPr>
          <a:xfrm>
            <a:off x="6160627" y="3726958"/>
            <a:ext cx="5107448" cy="2218929"/>
            <a:chOff x="5857732" y="4224525"/>
            <a:chExt cx="4580286" cy="1949766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CEB00304-B3E4-4733-A51F-BFC40A6D8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654" b="-525"/>
            <a:stretch/>
          </p:blipFill>
          <p:spPr>
            <a:xfrm>
              <a:off x="6173583" y="4232643"/>
              <a:ext cx="4264435" cy="1778651"/>
            </a:xfrm>
            <a:prstGeom prst="rect">
              <a:avLst/>
            </a:prstGeom>
          </p:spPr>
        </p:pic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6E79906A-D4A5-4BD7-B2A2-5F28945E27F0}"/>
                </a:ext>
              </a:extLst>
            </p:cNvPr>
            <p:cNvSpPr/>
            <p:nvPr/>
          </p:nvSpPr>
          <p:spPr>
            <a:xfrm>
              <a:off x="8997553" y="5618082"/>
              <a:ext cx="1397930" cy="177145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Groupe 2</a:t>
              </a:r>
            </a:p>
          </p:txBody>
        </p:sp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79FD69A8-391C-479F-A7AE-F33C0F9D3D09}"/>
                </a:ext>
              </a:extLst>
            </p:cNvPr>
            <p:cNvSpPr/>
            <p:nvPr/>
          </p:nvSpPr>
          <p:spPr>
            <a:xfrm>
              <a:off x="8137656" y="5994291"/>
              <a:ext cx="651726" cy="180000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time (s)</a:t>
              </a:r>
            </a:p>
          </p:txBody>
        </p:sp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58080544-1760-47EE-B10E-45A807CB0095}"/>
                </a:ext>
              </a:extLst>
            </p:cNvPr>
            <p:cNvSpPr/>
            <p:nvPr/>
          </p:nvSpPr>
          <p:spPr>
            <a:xfrm rot="16200000">
              <a:off x="5224099" y="4858158"/>
              <a:ext cx="1602909" cy="335643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Cumulative Frequency</a:t>
              </a:r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91C57E8-31D4-4771-8A2C-04EC9A862649}"/>
              </a:ext>
            </a:extLst>
          </p:cNvPr>
          <p:cNvGrpSpPr/>
          <p:nvPr/>
        </p:nvGrpSpPr>
        <p:grpSpPr>
          <a:xfrm>
            <a:off x="3467100" y="2193171"/>
            <a:ext cx="2052497" cy="376787"/>
            <a:chOff x="3190312" y="2688275"/>
            <a:chExt cx="1823437" cy="376787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37605E48-AEF0-4C2C-9B5F-FA40C9C312B0}"/>
                </a:ext>
              </a:extLst>
            </p:cNvPr>
            <p:cNvSpPr/>
            <p:nvPr/>
          </p:nvSpPr>
          <p:spPr>
            <a:xfrm>
              <a:off x="3496312" y="2688275"/>
              <a:ext cx="1211437" cy="376787"/>
            </a:xfrm>
            <a:prstGeom prst="roundRect">
              <a:avLst>
                <a:gd name="adj" fmla="val 7175"/>
              </a:avLst>
            </a:prstGeom>
            <a:solidFill>
              <a:schemeClr val="accent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Missed muscle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capacity</a:t>
              </a:r>
            </a:p>
          </p:txBody>
        </p:sp>
        <p:cxnSp>
          <p:nvCxnSpPr>
            <p:cNvPr id="41" name="Connecteur : en angle 40">
              <a:extLst>
                <a:ext uri="{FF2B5EF4-FFF2-40B4-BE49-F238E27FC236}">
                  <a16:creationId xmlns:a16="http://schemas.microsoft.com/office/drawing/2014/main" id="{1B27A959-1B0D-4E1F-A2BB-16032039BAE3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rot="10800000" flipV="1">
              <a:off x="3190312" y="2876668"/>
              <a:ext cx="306000" cy="188393"/>
            </a:xfrm>
            <a:prstGeom prst="bentConnector3">
              <a:avLst>
                <a:gd name="adj1" fmla="val 99804"/>
              </a:avLst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 : en angle 92">
              <a:extLst>
                <a:ext uri="{FF2B5EF4-FFF2-40B4-BE49-F238E27FC236}">
                  <a16:creationId xmlns:a16="http://schemas.microsoft.com/office/drawing/2014/main" id="{B157B3C1-219B-4B8B-8776-B2256065F5A8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4707749" y="2876669"/>
              <a:ext cx="306000" cy="180000"/>
            </a:xfrm>
            <a:prstGeom prst="bentConnector3">
              <a:avLst>
                <a:gd name="adj1" fmla="val 100957"/>
              </a:avLst>
            </a:prstGeom>
            <a:ln w="158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33754FA4-5699-4D2B-B5DE-8F20CBC7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US" sz="3400" dirty="0"/>
              <a:t>4. Real Time Detection </a:t>
            </a:r>
            <a:r>
              <a:rPr lang="en-US" sz="3400" b="0" dirty="0"/>
              <a:t>– </a:t>
            </a:r>
            <a:r>
              <a:rPr lang="fr-FR" sz="3400" b="0" dirty="0"/>
              <a:t>Participants subgroups</a:t>
            </a:r>
          </a:p>
        </p:txBody>
      </p:sp>
    </p:spTree>
    <p:extLst>
      <p:ext uri="{BB962C8B-B14F-4D97-AF65-F5344CB8AC3E}">
        <p14:creationId xmlns:p14="http://schemas.microsoft.com/office/powerpoint/2010/main" val="103961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3732100-ACF6-4588-89C9-1E299331D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Presentation Plan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5C7259F-7F73-40CF-AD93-AEAAC3DBD270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Context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Clinical Research Protocol (CRP)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Statistical Study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Real time detection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b="1" dirty="0"/>
              <a:t>Implantable Active Artificiel larynx (IAAL)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Conclusion and perspectives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66578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20C2838-E037-42FD-99C6-D4FD42EF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672" y="2713359"/>
            <a:ext cx="2501638" cy="24621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- Feasibility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23A"/>
                </a:solidFill>
              </a:rPr>
              <a:t>Airway reconstruction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545BACA-98AA-44C7-87B8-654CBFD2E805}"/>
              </a:ext>
            </a:extLst>
          </p:cNvPr>
          <p:cNvSpPr/>
          <p:nvPr/>
        </p:nvSpPr>
        <p:spPr>
          <a:xfrm>
            <a:off x="6789393" y="1425523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23A"/>
                </a:solidFill>
              </a:rPr>
              <a:t>Active protective mechanism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7384BA5-FBFF-40CC-B7C2-3440D2E18A70}"/>
              </a:ext>
            </a:extLst>
          </p:cNvPr>
          <p:cNvGrpSpPr/>
          <p:nvPr/>
        </p:nvGrpSpPr>
        <p:grpSpPr>
          <a:xfrm>
            <a:off x="3542167" y="3958417"/>
            <a:ext cx="843145" cy="518333"/>
            <a:chOff x="3542167" y="3958417"/>
            <a:chExt cx="843145" cy="518333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A92D9FD-60BB-4B7C-AC6C-C0440F9F4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166" y="3958417"/>
              <a:ext cx="327663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4FAA927-4611-4E5E-8E36-C6EDBA7FD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7649" y="4192078"/>
              <a:ext cx="327663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16DFFDAE-C244-4E08-BA6B-B3EE326F4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2167" y="4135467"/>
              <a:ext cx="297484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57BC8AF1-2200-426B-A436-957BD861F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7291" y="4363528"/>
              <a:ext cx="297484" cy="1132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A417D66-9B35-4C5D-A364-2A10DEF5001C}"/>
              </a:ext>
            </a:extLst>
          </p:cNvPr>
          <p:cNvSpPr/>
          <p:nvPr/>
        </p:nvSpPr>
        <p:spPr>
          <a:xfrm>
            <a:off x="1492732" y="5402075"/>
            <a:ext cx="4060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[H. C. Grillo 2002]</a:t>
            </a:r>
            <a:r>
              <a:rPr lang="en-US" sz="1400" dirty="0"/>
              <a:t> synthetic prosthesis are not effective.</a:t>
            </a:r>
          </a:p>
        </p:txBody>
      </p:sp>
    </p:spTree>
    <p:extLst>
      <p:ext uri="{BB962C8B-B14F-4D97-AF65-F5344CB8AC3E}">
        <p14:creationId xmlns:p14="http://schemas.microsoft.com/office/powerpoint/2010/main" val="26924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rgbClr val="16223A"/>
                </a:solidFill>
              </a:rPr>
              <a:t>œsophagus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rgbClr val="16223A"/>
                </a:solidFill>
              </a:rPr>
              <a:t>trachea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F306551-C090-4B30-A8AE-33CABEE9F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81" y="3657738"/>
            <a:ext cx="2501638" cy="2462139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BCE7678-EB7B-48AE-8E36-8CB847E9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CD7199FD-0F40-43A0-BCFE-97CB3182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– Swallowing Restoration</a:t>
            </a:r>
          </a:p>
        </p:txBody>
      </p:sp>
    </p:spTree>
    <p:extLst>
      <p:ext uri="{BB962C8B-B14F-4D97-AF65-F5344CB8AC3E}">
        <p14:creationId xmlns:p14="http://schemas.microsoft.com/office/powerpoint/2010/main" val="1028761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1D95E179-8520-47D4-BA5F-52F5DC99E23E}"/>
              </a:ext>
            </a:extLst>
          </p:cNvPr>
          <p:cNvGrpSpPr/>
          <p:nvPr/>
        </p:nvGrpSpPr>
        <p:grpSpPr>
          <a:xfrm>
            <a:off x="1722279" y="2547018"/>
            <a:ext cx="3790024" cy="2756345"/>
            <a:chOff x="1969392" y="2244656"/>
            <a:chExt cx="3790024" cy="2756345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0778EE6-D93C-447F-A412-351270BE82DC}"/>
                </a:ext>
              </a:extLst>
            </p:cNvPr>
            <p:cNvGrpSpPr/>
            <p:nvPr/>
          </p:nvGrpSpPr>
          <p:grpSpPr>
            <a:xfrm>
              <a:off x="1969393" y="2244656"/>
              <a:ext cx="3790023" cy="2520000"/>
              <a:chOff x="1453601" y="19324638"/>
              <a:chExt cx="9250698" cy="6383816"/>
            </a:xfrm>
          </p:grpSpPr>
          <p:pic>
            <p:nvPicPr>
              <p:cNvPr id="27" name="Image 14">
                <a:extLst>
                  <a:ext uri="{FF2B5EF4-FFF2-40B4-BE49-F238E27FC236}">
                    <a16:creationId xmlns:a16="http://schemas.microsoft.com/office/drawing/2014/main" id="{963DAA42-65E9-4E67-9CD2-9376FB5936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601" y="19445289"/>
                <a:ext cx="8611149" cy="626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AA24B2-F234-481A-935B-A97E44681620}"/>
                  </a:ext>
                </a:extLst>
              </p:cNvPr>
              <p:cNvSpPr/>
              <p:nvPr/>
            </p:nvSpPr>
            <p:spPr bwMode="auto">
              <a:xfrm>
                <a:off x="8701923" y="19537097"/>
                <a:ext cx="2002376" cy="105163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vue de </a:t>
                </a:r>
              </a:p>
              <a:p>
                <a:pPr algn="ctr">
                  <a:defRPr/>
                </a:pP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fr-F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fr-FR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" name="Graphique 3144" descr="Caméra vidéo">
                <a:extLst>
                  <a:ext uri="{FF2B5EF4-FFF2-40B4-BE49-F238E27FC236}">
                    <a16:creationId xmlns:a16="http://schemas.microsoft.com/office/drawing/2014/main" id="{BA1D0FAD-F218-430A-84A7-4532ADAB8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404605" flipH="1">
                <a:off x="8088313" y="19365913"/>
                <a:ext cx="99695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CAB5FE-82B9-4D66-A384-DD27CB3E7AAB}"/>
                </a:ext>
              </a:extLst>
            </p:cNvPr>
            <p:cNvSpPr/>
            <p:nvPr/>
          </p:nvSpPr>
          <p:spPr bwMode="auto">
            <a:xfrm>
              <a:off x="1969392" y="4777697"/>
              <a:ext cx="3527999" cy="22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1200" dirty="0">
                  <a:solidFill>
                    <a:schemeClr val="tx1"/>
                  </a:solidFill>
                </a:rPr>
                <a:t>Debry C. et al. 2014.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- Feasibility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23A"/>
                </a:solidFill>
              </a:rPr>
              <a:t>Airway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127539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84681F4-8272-4E7F-9511-F7B446951F55}"/>
              </a:ext>
            </a:extLst>
          </p:cNvPr>
          <p:cNvSpPr txBox="1">
            <a:spLocks/>
          </p:cNvSpPr>
          <p:nvPr/>
        </p:nvSpPr>
        <p:spPr>
          <a:xfrm>
            <a:off x="1376306" y="2745216"/>
            <a:ext cx="6028289" cy="246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Functional tracheal prosthesis </a:t>
            </a:r>
            <a:r>
              <a:rPr lang="en-US" sz="1400" dirty="0"/>
              <a:t>[H. Etienne et al. 2018, H. C. Grillo 2002 ]</a:t>
            </a:r>
            <a:r>
              <a:rPr lang="en-US" sz="1600" dirty="0"/>
              <a:t>:</a:t>
            </a:r>
          </a:p>
          <a:p>
            <a:r>
              <a:rPr lang="en-US" sz="1600" dirty="0"/>
              <a:t>Longitudinal flexibility.</a:t>
            </a:r>
          </a:p>
          <a:p>
            <a:r>
              <a:rPr lang="en-US" sz="1600" dirty="0"/>
              <a:t>Rigidity.</a:t>
            </a:r>
          </a:p>
          <a:p>
            <a:r>
              <a:rPr lang="en-US" sz="1600" dirty="0"/>
              <a:t>Impermeability: respiratory epithelium.</a:t>
            </a:r>
          </a:p>
          <a:p>
            <a:r>
              <a:rPr lang="en-US" sz="1600" dirty="0"/>
              <a:t>Non-immunogenicity.</a:t>
            </a:r>
          </a:p>
          <a:p>
            <a:r>
              <a:rPr lang="en-US" sz="1600" dirty="0"/>
              <a:t>reliability et reproducibility of the method.</a:t>
            </a:r>
          </a:p>
          <a:p>
            <a:r>
              <a:rPr lang="en-US" sz="1600" dirty="0"/>
              <a:t>Biocompatibility of the materials.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B20CA6-C1F2-B044-FEA6-60F46CAA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- Feasibility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5A8C45-9993-4BA6-9304-2871EDAF3E84}"/>
              </a:ext>
            </a:extLst>
          </p:cNvPr>
          <p:cNvSpPr/>
          <p:nvPr/>
        </p:nvSpPr>
        <p:spPr>
          <a:xfrm>
            <a:off x="1437844" y="142837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23A"/>
                </a:solidFill>
              </a:rPr>
              <a:t>Airway reconstruction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4D660-25FB-42AA-B829-23C6747A0224}"/>
              </a:ext>
            </a:extLst>
          </p:cNvPr>
          <p:cNvGrpSpPr/>
          <p:nvPr/>
        </p:nvGrpSpPr>
        <p:grpSpPr>
          <a:xfrm>
            <a:off x="7588691" y="2502349"/>
            <a:ext cx="3090763" cy="3129574"/>
            <a:chOff x="7588691" y="2509226"/>
            <a:chExt cx="3090763" cy="312957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77365FC-09FE-4AF7-B5FA-507605343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33171"/>
            <a:stretch/>
          </p:blipFill>
          <p:spPr>
            <a:xfrm>
              <a:off x="7588691" y="2509226"/>
              <a:ext cx="3090763" cy="2882484"/>
            </a:xfrm>
            <a:prstGeom prst="rect">
              <a:avLst/>
            </a:prstGeom>
          </p:spPr>
        </p:pic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23CA8BD-B288-409F-8585-EA377B026A12}"/>
                </a:ext>
              </a:extLst>
            </p:cNvPr>
            <p:cNvSpPr/>
            <p:nvPr/>
          </p:nvSpPr>
          <p:spPr>
            <a:xfrm>
              <a:off x="7588691" y="5405755"/>
              <a:ext cx="3090763" cy="233045"/>
            </a:xfrm>
            <a:prstGeom prst="roundRect">
              <a:avLst>
                <a:gd name="adj" fmla="val 7175"/>
              </a:avLst>
            </a:prstGeom>
            <a:solidFill>
              <a:schemeClr val="bg1">
                <a:alpha val="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E. Martinod et al.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92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A5C5BF59-0012-48F5-BCA9-8FCFBEBD4A44}"/>
              </a:ext>
            </a:extLst>
          </p:cNvPr>
          <p:cNvSpPr txBox="1">
            <a:spLocks/>
          </p:cNvSpPr>
          <p:nvPr/>
        </p:nvSpPr>
        <p:spPr>
          <a:xfrm>
            <a:off x="6992158" y="2530867"/>
            <a:ext cx="4023608" cy="3125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Functional protective mechanism:</a:t>
            </a:r>
          </a:p>
          <a:p>
            <a:r>
              <a:rPr lang="en-US" sz="1600" dirty="0"/>
              <a:t>Increased height of the trachea</a:t>
            </a:r>
          </a:p>
          <a:p>
            <a:r>
              <a:rPr lang="en-US" sz="1600" dirty="0"/>
              <a:t>Diversion of the bolus</a:t>
            </a:r>
          </a:p>
          <a:p>
            <a:r>
              <a:rPr lang="en-US" sz="1600" dirty="0"/>
              <a:t>Allow surgical intervention</a:t>
            </a:r>
          </a:p>
          <a:p>
            <a:r>
              <a:rPr lang="en-US" sz="1600" dirty="0"/>
              <a:t>Compatibility with radiotherapy</a:t>
            </a:r>
          </a:p>
          <a:p>
            <a:r>
              <a:rPr lang="en-US" sz="1600" dirty="0"/>
              <a:t>Allow expectoration of secretions</a:t>
            </a:r>
          </a:p>
          <a:p>
            <a:r>
              <a:rPr lang="en-US" sz="1600" dirty="0"/>
              <a:t>Prohibit any permanent closure</a:t>
            </a:r>
          </a:p>
          <a:p>
            <a:r>
              <a:rPr lang="en-US" sz="1600" dirty="0"/>
              <a:t>Closing speed</a:t>
            </a:r>
          </a:p>
          <a:p>
            <a:r>
              <a:rPr lang="en-US" sz="1600" dirty="0"/>
              <a:t>Small size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30426762-B1DC-419F-9A13-D9041FBD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F524272-EC9D-4FA8-8A1D-ED21211EFD91}"/>
              </a:ext>
            </a:extLst>
          </p:cNvPr>
          <p:cNvSpPr/>
          <p:nvPr/>
        </p:nvSpPr>
        <p:spPr>
          <a:xfrm>
            <a:off x="3898900" y="4665376"/>
            <a:ext cx="492761" cy="511144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4573AF0-1F81-45C9-B832-B5F4AC3771F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391661" y="4093412"/>
            <a:ext cx="2397733" cy="827536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225AFAE-AF86-4779-AD99-DFC3EBC3F77F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5E15172C-4BF6-4CC0-9E5E-A1C5870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- Feasibility</a:t>
            </a:r>
            <a:endParaRPr lang="fr-FR" b="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1EFC830-7C18-4C3E-88A8-D20A295C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" t="44054" r="73420" b="1"/>
          <a:stretch/>
        </p:blipFill>
        <p:spPr>
          <a:xfrm flipH="1">
            <a:off x="476358" y="2260764"/>
            <a:ext cx="2773580" cy="291575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4DE5851-005A-434C-A6AC-1A0B303C5726}"/>
              </a:ext>
            </a:extLst>
          </p:cNvPr>
          <p:cNvSpPr txBox="1"/>
          <p:nvPr/>
        </p:nvSpPr>
        <p:spPr>
          <a:xfrm>
            <a:off x="273595" y="4543628"/>
            <a:ext cx="1183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6223A"/>
                </a:solidFill>
              </a:rPr>
              <a:t>Upper esophageal sphincter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2D1E937-6D34-4286-BADE-9F70B9AB690C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350098" y="4498918"/>
            <a:ext cx="1110211" cy="166458"/>
          </a:xfrm>
          <a:prstGeom prst="line">
            <a:avLst/>
          </a:prstGeom>
          <a:ln w="12700">
            <a:solidFill>
              <a:srgbClr val="16223A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6792C116-565F-48F6-9349-70E66DE38F97}"/>
              </a:ext>
            </a:extLst>
          </p:cNvPr>
          <p:cNvSpPr/>
          <p:nvPr/>
        </p:nvSpPr>
        <p:spPr>
          <a:xfrm flipH="1">
            <a:off x="1763056" y="3763524"/>
            <a:ext cx="760769" cy="927536"/>
          </a:xfrm>
          <a:custGeom>
            <a:avLst/>
            <a:gdLst>
              <a:gd name="connsiteX0" fmla="*/ 229815 w 675296"/>
              <a:gd name="connsiteY0" fmla="*/ 22016 h 1063479"/>
              <a:gd name="connsiteX1" fmla="*/ 320302 w 675296"/>
              <a:gd name="connsiteY1" fmla="*/ 143460 h 1063479"/>
              <a:gd name="connsiteX2" fmla="*/ 625102 w 675296"/>
              <a:gd name="connsiteY2" fmla="*/ 238710 h 1063479"/>
              <a:gd name="connsiteX3" fmla="*/ 672727 w 675296"/>
              <a:gd name="connsiteY3" fmla="*/ 362535 h 1063479"/>
              <a:gd name="connsiteX4" fmla="*/ 601290 w 675296"/>
              <a:gd name="connsiteY4" fmla="*/ 522078 h 1063479"/>
              <a:gd name="connsiteX5" fmla="*/ 572715 w 675296"/>
              <a:gd name="connsiteY5" fmla="*/ 679241 h 1063479"/>
              <a:gd name="connsiteX6" fmla="*/ 363165 w 675296"/>
              <a:gd name="connsiteY6" fmla="*/ 1031666 h 1063479"/>
              <a:gd name="connsiteX7" fmla="*/ 246483 w 675296"/>
              <a:gd name="connsiteY7" fmla="*/ 1041191 h 1063479"/>
              <a:gd name="connsiteX8" fmla="*/ 1215 w 675296"/>
              <a:gd name="connsiteY8" fmla="*/ 981660 h 1063479"/>
              <a:gd name="connsiteX9" fmla="*/ 151233 w 675296"/>
              <a:gd name="connsiteY9" fmla="*/ 474453 h 1063479"/>
              <a:gd name="connsiteX10" fmla="*/ 129802 w 675296"/>
              <a:gd name="connsiteY10" fmla="*/ 105360 h 1063479"/>
              <a:gd name="connsiteX11" fmla="*/ 172665 w 675296"/>
              <a:gd name="connsiteY11" fmla="*/ 7728 h 1063479"/>
              <a:gd name="connsiteX12" fmla="*/ 229815 w 675296"/>
              <a:gd name="connsiteY12" fmla="*/ 22016 h 10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296" h="1063479">
                <a:moveTo>
                  <a:pt x="229815" y="22016"/>
                </a:moveTo>
                <a:cubicBezTo>
                  <a:pt x="254421" y="44638"/>
                  <a:pt x="254421" y="107344"/>
                  <a:pt x="320302" y="143460"/>
                </a:cubicBezTo>
                <a:cubicBezTo>
                  <a:pt x="386183" y="179576"/>
                  <a:pt x="566365" y="202198"/>
                  <a:pt x="625102" y="238710"/>
                </a:cubicBezTo>
                <a:cubicBezTo>
                  <a:pt x="683839" y="275222"/>
                  <a:pt x="676696" y="315307"/>
                  <a:pt x="672727" y="362535"/>
                </a:cubicBezTo>
                <a:cubicBezTo>
                  <a:pt x="668758" y="409763"/>
                  <a:pt x="617959" y="469294"/>
                  <a:pt x="601290" y="522078"/>
                </a:cubicBezTo>
                <a:cubicBezTo>
                  <a:pt x="584621" y="574862"/>
                  <a:pt x="612403" y="594310"/>
                  <a:pt x="572715" y="679241"/>
                </a:cubicBezTo>
                <a:cubicBezTo>
                  <a:pt x="533028" y="764172"/>
                  <a:pt x="417537" y="971341"/>
                  <a:pt x="363165" y="1031666"/>
                </a:cubicBezTo>
                <a:cubicBezTo>
                  <a:pt x="308793" y="1091991"/>
                  <a:pt x="306808" y="1049525"/>
                  <a:pt x="246483" y="1041191"/>
                </a:cubicBezTo>
                <a:cubicBezTo>
                  <a:pt x="186158" y="1032857"/>
                  <a:pt x="17090" y="1076116"/>
                  <a:pt x="1215" y="981660"/>
                </a:cubicBezTo>
                <a:cubicBezTo>
                  <a:pt x="-14660" y="887204"/>
                  <a:pt x="129802" y="620503"/>
                  <a:pt x="151233" y="474453"/>
                </a:cubicBezTo>
                <a:cubicBezTo>
                  <a:pt x="172664" y="328403"/>
                  <a:pt x="126230" y="183147"/>
                  <a:pt x="129802" y="105360"/>
                </a:cubicBezTo>
                <a:cubicBezTo>
                  <a:pt x="133374" y="27573"/>
                  <a:pt x="155203" y="22015"/>
                  <a:pt x="172665" y="7728"/>
                </a:cubicBezTo>
                <a:cubicBezTo>
                  <a:pt x="190127" y="-6559"/>
                  <a:pt x="205209" y="-606"/>
                  <a:pt x="229815" y="22016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3C8D30D8-FB2F-4258-ADC0-6159B027ACA8}"/>
              </a:ext>
            </a:extLst>
          </p:cNvPr>
          <p:cNvSpPr/>
          <p:nvPr/>
        </p:nvSpPr>
        <p:spPr>
          <a:xfrm rot="21435655">
            <a:off x="2401795" y="4199085"/>
            <a:ext cx="183841" cy="277511"/>
          </a:xfrm>
          <a:custGeom>
            <a:avLst/>
            <a:gdLst>
              <a:gd name="connsiteX0" fmla="*/ 138208 w 194020"/>
              <a:gd name="connsiteY0" fmla="*/ 224713 h 226920"/>
              <a:gd name="connsiteX1" fmla="*/ 188215 w 194020"/>
              <a:gd name="connsiteY1" fmla="*/ 219950 h 226920"/>
              <a:gd name="connsiteX2" fmla="*/ 190596 w 194020"/>
              <a:gd name="connsiteY2" fmla="*/ 184231 h 226920"/>
              <a:gd name="connsiteX3" fmla="*/ 166783 w 194020"/>
              <a:gd name="connsiteY3" fmla="*/ 67550 h 226920"/>
              <a:gd name="connsiteX4" fmla="*/ 133446 w 194020"/>
              <a:gd name="connsiteY4" fmla="*/ 3256 h 226920"/>
              <a:gd name="connsiteX5" fmla="*/ 59627 w 194020"/>
              <a:gd name="connsiteY5" fmla="*/ 12781 h 226920"/>
              <a:gd name="connsiteX6" fmla="*/ 4858 w 194020"/>
              <a:gd name="connsiteY6" fmla="*/ 41356 h 226920"/>
              <a:gd name="connsiteX7" fmla="*/ 4858 w 194020"/>
              <a:gd name="connsiteY7" fmla="*/ 60406 h 226920"/>
              <a:gd name="connsiteX8" fmla="*/ 23908 w 194020"/>
              <a:gd name="connsiteY8" fmla="*/ 105650 h 226920"/>
              <a:gd name="connsiteX9" fmla="*/ 71533 w 194020"/>
              <a:gd name="connsiteY9" fmla="*/ 193756 h 226920"/>
              <a:gd name="connsiteX10" fmla="*/ 138208 w 194020"/>
              <a:gd name="connsiteY10" fmla="*/ 224713 h 22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020" h="226920">
                <a:moveTo>
                  <a:pt x="138208" y="224713"/>
                </a:moveTo>
                <a:cubicBezTo>
                  <a:pt x="157655" y="229079"/>
                  <a:pt x="179484" y="226697"/>
                  <a:pt x="188215" y="219950"/>
                </a:cubicBezTo>
                <a:cubicBezTo>
                  <a:pt x="196946" y="213203"/>
                  <a:pt x="194168" y="209631"/>
                  <a:pt x="190596" y="184231"/>
                </a:cubicBezTo>
                <a:cubicBezTo>
                  <a:pt x="187024" y="158831"/>
                  <a:pt x="176308" y="97712"/>
                  <a:pt x="166783" y="67550"/>
                </a:cubicBezTo>
                <a:cubicBezTo>
                  <a:pt x="157258" y="37388"/>
                  <a:pt x="151305" y="12384"/>
                  <a:pt x="133446" y="3256"/>
                </a:cubicBezTo>
                <a:cubicBezTo>
                  <a:pt x="115587" y="-5872"/>
                  <a:pt x="81058" y="6431"/>
                  <a:pt x="59627" y="12781"/>
                </a:cubicBezTo>
                <a:cubicBezTo>
                  <a:pt x="38196" y="19131"/>
                  <a:pt x="13986" y="33418"/>
                  <a:pt x="4858" y="41356"/>
                </a:cubicBezTo>
                <a:cubicBezTo>
                  <a:pt x="-4270" y="49294"/>
                  <a:pt x="1683" y="49690"/>
                  <a:pt x="4858" y="60406"/>
                </a:cubicBezTo>
                <a:cubicBezTo>
                  <a:pt x="8033" y="71122"/>
                  <a:pt x="12796" y="83425"/>
                  <a:pt x="23908" y="105650"/>
                </a:cubicBezTo>
                <a:cubicBezTo>
                  <a:pt x="35020" y="127875"/>
                  <a:pt x="60024" y="172722"/>
                  <a:pt x="71533" y="193756"/>
                </a:cubicBezTo>
                <a:cubicBezTo>
                  <a:pt x="83042" y="214790"/>
                  <a:pt x="118761" y="220347"/>
                  <a:pt x="138208" y="224713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947B7A90-25C6-4FF3-AD06-450416DD13FB}"/>
              </a:ext>
            </a:extLst>
          </p:cNvPr>
          <p:cNvSpPr/>
          <p:nvPr/>
        </p:nvSpPr>
        <p:spPr>
          <a:xfrm>
            <a:off x="2460309" y="4426918"/>
            <a:ext cx="183841" cy="144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7A60607-43FB-405E-ACFC-32807F07B64C}"/>
              </a:ext>
            </a:extLst>
          </p:cNvPr>
          <p:cNvSpPr/>
          <p:nvPr/>
        </p:nvSpPr>
        <p:spPr>
          <a:xfrm>
            <a:off x="6789393" y="1425523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23A"/>
                </a:solidFill>
              </a:rPr>
              <a:t>Active protective mechanism</a:t>
            </a:r>
          </a:p>
        </p:txBody>
      </p:sp>
    </p:spTree>
    <p:extLst>
      <p:ext uri="{BB962C8B-B14F-4D97-AF65-F5344CB8AC3E}">
        <p14:creationId xmlns:p14="http://schemas.microsoft.com/office/powerpoint/2010/main" val="33230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 animBg="1"/>
      <p:bldP spid="32" grpId="1" animBg="1"/>
      <p:bldP spid="34" grpId="0" animBg="1"/>
      <p:bldP spid="2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2F99CBB-8CD8-46A4-B20A-48175DF8E9E7}"/>
              </a:ext>
            </a:extLst>
          </p:cNvPr>
          <p:cNvSpPr txBox="1">
            <a:spLocks/>
          </p:cNvSpPr>
          <p:nvPr/>
        </p:nvSpPr>
        <p:spPr>
          <a:xfrm>
            <a:off x="6992158" y="2530866"/>
            <a:ext cx="4023608" cy="3725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Implantable measurement:</a:t>
            </a:r>
          </a:p>
          <a:p>
            <a:r>
              <a:rPr lang="en-US" sz="1400" dirty="0"/>
              <a:t>K. A. Yildiz et al. 2020 (survey)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400" dirty="0"/>
              <a:t>Vue et al. 2020, K. L. Burke et al. 2022: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1E5D2A3-F116-4BA3-8984-A1BE680F63D4}"/>
              </a:ext>
            </a:extLst>
          </p:cNvPr>
          <p:cNvSpPr/>
          <p:nvPr/>
        </p:nvSpPr>
        <p:spPr>
          <a:xfrm>
            <a:off x="6789394" y="1425219"/>
            <a:ext cx="3890061" cy="396000"/>
          </a:xfrm>
          <a:prstGeom prst="roundRect">
            <a:avLst>
              <a:gd name="adj" fmla="val 16666"/>
            </a:avLst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23A"/>
                </a:solidFill>
              </a:rPr>
              <a:t>Active protective mechanism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3081CD8-A16B-4DA7-B562-61DED1DAA5E3}"/>
              </a:ext>
            </a:extLst>
          </p:cNvPr>
          <p:cNvGrpSpPr/>
          <p:nvPr/>
        </p:nvGrpSpPr>
        <p:grpSpPr>
          <a:xfrm>
            <a:off x="7424787" y="3261313"/>
            <a:ext cx="3158350" cy="1132129"/>
            <a:chOff x="7004481" y="2854340"/>
            <a:chExt cx="3759991" cy="132454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4D235DBA-3114-40F1-8240-D9020C64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4481" y="2854341"/>
              <a:ext cx="1766657" cy="1324542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7FE33D1-709A-4AAD-B489-34662D7A1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7814" y="2854340"/>
              <a:ext cx="1766658" cy="1324542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5EF98361-808B-4EAB-8F6B-484C4E9C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75" y="4916947"/>
            <a:ext cx="1483973" cy="81556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92539A-C3AD-4462-88F1-7869A00E1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125" y="2460201"/>
            <a:ext cx="3315498" cy="3277534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B714AA2-4B07-4353-8B43-167B3687D762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913726" y="4093413"/>
            <a:ext cx="2875668" cy="238662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65395AE-7F8F-4097-B3AE-81015AF2D998}"/>
              </a:ext>
            </a:extLst>
          </p:cNvPr>
          <p:cNvCxnSpPr>
            <a:cxnSpLocks/>
          </p:cNvCxnSpPr>
          <p:nvPr/>
        </p:nvCxnSpPr>
        <p:spPr>
          <a:xfrm flipV="1">
            <a:off x="6789394" y="2457041"/>
            <a:ext cx="0" cy="3279600"/>
          </a:xfrm>
          <a:prstGeom prst="lin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80E01E-D068-47CA-B9A5-8C7B3FFD3EFB}"/>
              </a:ext>
            </a:extLst>
          </p:cNvPr>
          <p:cNvSpPr/>
          <p:nvPr/>
        </p:nvSpPr>
        <p:spPr>
          <a:xfrm>
            <a:off x="3520440" y="4122629"/>
            <a:ext cx="393286" cy="418891"/>
          </a:xfrm>
          <a:prstGeom prst="roundRect">
            <a:avLst>
              <a:gd name="adj" fmla="val 30482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18649BA0-47E0-4D1D-A4AA-E4D540AA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- Feasibility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518663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7179CC8-A6EA-417A-A6F4-5A67C441002D}"/>
              </a:ext>
            </a:extLst>
          </p:cNvPr>
          <p:cNvSpPr/>
          <p:nvPr/>
        </p:nvSpPr>
        <p:spPr>
          <a:xfrm>
            <a:off x="518474" y="1503075"/>
            <a:ext cx="3695307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CD954F9A-B935-42E2-9D03-B57C174A6524}"/>
              </a:ext>
            </a:extLst>
          </p:cNvPr>
          <p:cNvSpPr/>
          <p:nvPr/>
        </p:nvSpPr>
        <p:spPr>
          <a:xfrm rot="5400000">
            <a:off x="2841372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696981E0-D0C4-49E5-8A27-DD41417B3B0A}"/>
              </a:ext>
            </a:extLst>
          </p:cNvPr>
          <p:cNvSpPr txBox="1">
            <a:spLocks/>
          </p:cNvSpPr>
          <p:nvPr/>
        </p:nvSpPr>
        <p:spPr>
          <a:xfrm>
            <a:off x="2048366" y="3449460"/>
            <a:ext cx="2364836" cy="744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Serial communication.</a:t>
            </a:r>
          </a:p>
          <a:p>
            <a:r>
              <a:rPr lang="fr-FR" sz="1600" dirty="0"/>
              <a:t>Real-time.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82FA15D-58B2-4CFF-97C8-2694031D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461" y="4265121"/>
            <a:ext cx="2052737" cy="1905154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C49A610-405A-4830-B903-E90B828CE4F7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F224C5B-9E92-4DBF-87FF-4C3D32FE3997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ED43896-743A-4342-B3BF-F14F5B98F52C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68E86B4-83BF-4B06-9AF9-C8008F59B72B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3E23AB9-7092-466F-8DDB-E17C6397A6D3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Protective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mechanism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D267EEE-15EE-4917-A099-39778B357A49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F005D726-411F-4C07-877E-72AD25D50005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09F07922-1B77-448C-9FFA-0E85AB7EA045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60699916-A19D-43FF-A183-5138C6FC4BC1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4864C02-13B4-4EBF-8C89-541EF4161DFF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Circuit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725592B2-156A-4519-8A1C-072DAB189A65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7BB495-0181-4F12-B833-94E239C3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– Laboratory Prototype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4027937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3EC46F6-B693-4696-928E-8147B935D514}"/>
              </a:ext>
            </a:extLst>
          </p:cNvPr>
          <p:cNvSpPr/>
          <p:nvPr/>
        </p:nvSpPr>
        <p:spPr>
          <a:xfrm>
            <a:off x="4223209" y="1503075"/>
            <a:ext cx="3723588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C8FE0F8-3B8B-4C19-ACB1-3F2E07E0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7" y="3283954"/>
            <a:ext cx="6712822" cy="28796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6547846-5B9B-406F-95D3-CE9D48DB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847" y="3283954"/>
            <a:ext cx="6717948" cy="287967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E8EACC3-F540-4498-8C39-F35C9FAA37E9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BB47242-F392-4A13-AEBA-8CD953268766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AB31F0-A892-4CB7-B6BE-D401B96DABB8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F1DB4B2B-334D-4DC0-A9BC-266FA87958F5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BE2485B-6D0E-4A1D-83DD-A4D77D79F20F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Protective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mechanism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E1ACBAD9-696D-4348-A179-201DA3095B3E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0398302E-9643-4EC9-B64F-BBC0A8898824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4A88FC85-F74E-4E37-8BB7-411F5800520E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EB425AF-9FD4-4225-81BB-BA771ECAB948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9E39BEDE-E5DC-4364-8F40-2CE50275844C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Circuit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74373319-137B-47F5-8F40-B68BF71D4BA8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BB82AB-E3D2-406A-B419-6F6812C0F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92" y="3283954"/>
            <a:ext cx="6713592" cy="2880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875802B4-2223-4515-BC72-D64D8CE1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– Laboratory Prototype</a:t>
            </a:r>
            <a:endParaRPr lang="fr-FR" b="0" dirty="0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D101FEE-FCFE-4BEC-AEE2-8235DDCE2C9F}"/>
              </a:ext>
            </a:extLst>
          </p:cNvPr>
          <p:cNvSpPr/>
          <p:nvPr/>
        </p:nvSpPr>
        <p:spPr>
          <a:xfrm rot="5400000">
            <a:off x="6836337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5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3EC46F6-B693-4696-928E-8147B935D514}"/>
              </a:ext>
            </a:extLst>
          </p:cNvPr>
          <p:cNvSpPr/>
          <p:nvPr/>
        </p:nvSpPr>
        <p:spPr>
          <a:xfrm>
            <a:off x="7972349" y="1503075"/>
            <a:ext cx="3716888" cy="1188854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EEE89EC-7BCE-4108-A06C-0442B7B6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46" r="28502"/>
          <a:stretch/>
        </p:blipFill>
        <p:spPr>
          <a:xfrm>
            <a:off x="9662000" y="3593906"/>
            <a:ext cx="1843767" cy="177961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71D2A82-EBD4-45D1-95BF-79419DC37457}"/>
              </a:ext>
            </a:extLst>
          </p:cNvPr>
          <p:cNvSpPr/>
          <p:nvPr/>
        </p:nvSpPr>
        <p:spPr>
          <a:xfrm>
            <a:off x="705086" y="1640302"/>
            <a:ext cx="1436399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5E590B6-48AB-41F1-9F0A-FB21F6D717BD}"/>
              </a:ext>
            </a:extLst>
          </p:cNvPr>
          <p:cNvSpPr/>
          <p:nvPr/>
        </p:nvSpPr>
        <p:spPr>
          <a:xfrm>
            <a:off x="2578363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UART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5D70FE5-F137-49ED-806E-8C50D1D0B752}"/>
              </a:ext>
            </a:extLst>
          </p:cNvPr>
          <p:cNvSpPr/>
          <p:nvPr/>
        </p:nvSpPr>
        <p:spPr>
          <a:xfrm>
            <a:off x="4451641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4FA5EA6-B791-42DC-9FB6-87DF0E7B6B62}"/>
              </a:ext>
            </a:extLst>
          </p:cNvPr>
          <p:cNvSpPr/>
          <p:nvPr/>
        </p:nvSpPr>
        <p:spPr>
          <a:xfrm>
            <a:off x="6324919" y="1640302"/>
            <a:ext cx="1436400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CPU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8D8D7B2-525D-4408-BF3C-FEE5E839D799}"/>
              </a:ext>
            </a:extLst>
          </p:cNvPr>
          <p:cNvSpPr/>
          <p:nvPr/>
        </p:nvSpPr>
        <p:spPr>
          <a:xfrm>
            <a:off x="10070423" y="1640302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Protective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mechanism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6F5FB17F-C4D5-41F9-B228-73A81DB827E3}"/>
              </a:ext>
            </a:extLst>
          </p:cNvPr>
          <p:cNvSpPr/>
          <p:nvPr/>
        </p:nvSpPr>
        <p:spPr>
          <a:xfrm>
            <a:off x="2179924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5A7B0B8C-D037-4A5D-BA2B-80843710FED0}"/>
              </a:ext>
            </a:extLst>
          </p:cNvPr>
          <p:cNvSpPr/>
          <p:nvPr/>
        </p:nvSpPr>
        <p:spPr>
          <a:xfrm>
            <a:off x="4053202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4247CB9-F76D-4F4F-920A-D8A00AB62907}"/>
              </a:ext>
            </a:extLst>
          </p:cNvPr>
          <p:cNvSpPr/>
          <p:nvPr/>
        </p:nvSpPr>
        <p:spPr>
          <a:xfrm>
            <a:off x="5926480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AA84B205-7DF4-4790-B760-9C9AE22F5DDC}"/>
              </a:ext>
            </a:extLst>
          </p:cNvPr>
          <p:cNvSpPr/>
          <p:nvPr/>
        </p:nvSpPr>
        <p:spPr>
          <a:xfrm>
            <a:off x="7799758" y="1971255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B5954D70-DEC6-46AC-AFBA-27C2AA7F08DE}"/>
              </a:ext>
            </a:extLst>
          </p:cNvPr>
          <p:cNvSpPr/>
          <p:nvPr/>
        </p:nvSpPr>
        <p:spPr>
          <a:xfrm rot="5400000">
            <a:off x="9617980" y="2944844"/>
            <a:ext cx="468000" cy="252000"/>
          </a:xfrm>
          <a:prstGeom prst="rightArrow">
            <a:avLst/>
          </a:prstGeom>
          <a:solidFill>
            <a:srgbClr val="C00000">
              <a:alpha val="25000"/>
            </a:srgb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E94344-B2BD-41C0-BCDF-12FC8401D63E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2189A64-2D70-4E36-9554-77F35F28B280}"/>
              </a:ext>
            </a:extLst>
          </p:cNvPr>
          <p:cNvSpPr/>
          <p:nvPr/>
        </p:nvSpPr>
        <p:spPr>
          <a:xfrm>
            <a:off x="8198197" y="1641870"/>
            <a:ext cx="1435344" cy="914400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Circuit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010A1282-06A6-49A1-8644-DD1EA9E83329}"/>
              </a:ext>
            </a:extLst>
          </p:cNvPr>
          <p:cNvSpPr/>
          <p:nvPr/>
        </p:nvSpPr>
        <p:spPr>
          <a:xfrm>
            <a:off x="9671980" y="1978353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16939B2-6EE6-4CA6-95FD-FD7A2B8E23FD}"/>
              </a:ext>
            </a:extLst>
          </p:cNvPr>
          <p:cNvGrpSpPr/>
          <p:nvPr/>
        </p:nvGrpSpPr>
        <p:grpSpPr>
          <a:xfrm>
            <a:off x="904352" y="3520186"/>
            <a:ext cx="5750907" cy="2080515"/>
            <a:chOff x="705086" y="3525946"/>
            <a:chExt cx="5289934" cy="1901893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66FA678-E229-4943-86CA-0C2332851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333"/>
            <a:stretch/>
          </p:blipFill>
          <p:spPr>
            <a:xfrm>
              <a:off x="705086" y="3525946"/>
              <a:ext cx="1667609" cy="1892293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A1389A98-5DC0-4F0B-AC8B-63B4201A5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57" r="35576"/>
            <a:stretch/>
          </p:blipFill>
          <p:spPr>
            <a:xfrm>
              <a:off x="2520529" y="3535545"/>
              <a:ext cx="1667609" cy="1892293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6DA1BFF-7DE7-42B6-8C89-A5183E41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7412" y="3529389"/>
              <a:ext cx="1667608" cy="1898450"/>
            </a:xfrm>
            <a:prstGeom prst="rect">
              <a:avLst/>
            </a:prstGeom>
          </p:spPr>
        </p:pic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F70AABC2-C830-4BF3-BC46-72DFDE6C4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85" r="-1209"/>
          <a:stretch/>
        </p:blipFill>
        <p:spPr>
          <a:xfrm>
            <a:off x="7673102" y="3570426"/>
            <a:ext cx="1474065" cy="1779614"/>
          </a:xfrm>
          <a:prstGeom prst="rect">
            <a:avLst/>
          </a:prstGeom>
        </p:spPr>
      </p:pic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6BD7CBBB-0DD3-459B-AE70-58B494AF353B}"/>
              </a:ext>
            </a:extLst>
          </p:cNvPr>
          <p:cNvSpPr/>
          <p:nvPr/>
        </p:nvSpPr>
        <p:spPr>
          <a:xfrm rot="10800000">
            <a:off x="9177448" y="4404848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829A47AB-4286-463F-B074-6B0170C8F0C4}"/>
              </a:ext>
            </a:extLst>
          </p:cNvPr>
          <p:cNvSpPr/>
          <p:nvPr/>
        </p:nvSpPr>
        <p:spPr>
          <a:xfrm rot="10800000">
            <a:off x="6977287" y="4404848"/>
            <a:ext cx="360000" cy="252000"/>
          </a:xfrm>
          <a:prstGeom prst="rightArrow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7E85D6E-FB2A-448B-9D78-72532C25C116}"/>
              </a:ext>
            </a:extLst>
          </p:cNvPr>
          <p:cNvGrpSpPr/>
          <p:nvPr/>
        </p:nvGrpSpPr>
        <p:grpSpPr>
          <a:xfrm>
            <a:off x="1732783" y="2931642"/>
            <a:ext cx="2296217" cy="2523269"/>
            <a:chOff x="1732783" y="2931642"/>
            <a:chExt cx="2296217" cy="2523269"/>
          </a:xfrm>
        </p:grpSpPr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5E7360E3-709F-4884-B807-188CD4ED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265" y="3390900"/>
              <a:ext cx="216000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013F694D-E698-4EDA-B494-F19340B853CB}"/>
                </a:ext>
              </a:extLst>
            </p:cNvPr>
            <p:cNvCxnSpPr>
              <a:cxnSpLocks/>
            </p:cNvCxnSpPr>
            <p:nvPr/>
          </p:nvCxnSpPr>
          <p:spPr>
            <a:xfrm>
              <a:off x="1971040" y="3385820"/>
              <a:ext cx="0" cy="802640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75D936C6-89EB-42F7-A30A-E37847313E3A}"/>
                </a:ext>
              </a:extLst>
            </p:cNvPr>
            <p:cNvCxnSpPr>
              <a:cxnSpLocks/>
            </p:cNvCxnSpPr>
            <p:nvPr/>
          </p:nvCxnSpPr>
          <p:spPr>
            <a:xfrm>
              <a:off x="2230120" y="3385820"/>
              <a:ext cx="0" cy="772160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8811C4D7-D596-4FD3-84DF-85FD6EB3A0C1}"/>
                </a:ext>
              </a:extLst>
            </p:cNvPr>
            <p:cNvSpPr txBox="1"/>
            <p:nvPr/>
          </p:nvSpPr>
          <p:spPr>
            <a:xfrm>
              <a:off x="1772272" y="3049279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15mm</a:t>
              </a:r>
              <a:endParaRPr lang="en-GB" sz="1400" dirty="0"/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40AA3CD3-A614-4779-A5F5-3B0DD8ABBB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7644" y="3273263"/>
              <a:ext cx="234000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913BCBBC-FD51-4821-99C7-F75D11F506F3}"/>
                </a:ext>
              </a:extLst>
            </p:cNvPr>
            <p:cNvCxnSpPr>
              <a:cxnSpLocks/>
            </p:cNvCxnSpPr>
            <p:nvPr/>
          </p:nvCxnSpPr>
          <p:spPr>
            <a:xfrm>
              <a:off x="3465419" y="3268183"/>
              <a:ext cx="0" cy="545627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1D356ABE-D0BC-42E2-99ED-C48EE0094C89}"/>
                </a:ext>
              </a:extLst>
            </p:cNvPr>
            <p:cNvCxnSpPr>
              <a:cxnSpLocks/>
            </p:cNvCxnSpPr>
            <p:nvPr/>
          </p:nvCxnSpPr>
          <p:spPr>
            <a:xfrm>
              <a:off x="3743549" y="3268183"/>
              <a:ext cx="0" cy="522767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11FC7B0-A492-404D-984F-8828A4BC1DDF}"/>
                </a:ext>
              </a:extLst>
            </p:cNvPr>
            <p:cNvSpPr txBox="1"/>
            <p:nvPr/>
          </p:nvSpPr>
          <p:spPr>
            <a:xfrm>
              <a:off x="3266651" y="2931642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20mm</a:t>
              </a:r>
              <a:endParaRPr lang="en-GB" sz="1400" dirty="0"/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6C0B68F9-CFD6-42FD-9B29-6B14B9EC8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130" y="4378178"/>
              <a:ext cx="702870" cy="296692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B44B43BF-EDA7-4491-BF17-176D0EAE8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651" y="4188460"/>
              <a:ext cx="748112" cy="304938"/>
            </a:xfrm>
            <a:prstGeom prst="line">
              <a:avLst/>
            </a:prstGeom>
            <a:ln w="2222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98AE6619-FE2A-4474-976A-72645E9F32BE}"/>
                </a:ext>
              </a:extLst>
            </p:cNvPr>
            <p:cNvCxnSpPr>
              <a:cxnSpLocks/>
            </p:cNvCxnSpPr>
            <p:nvPr/>
          </p:nvCxnSpPr>
          <p:spPr>
            <a:xfrm>
              <a:off x="3270212" y="4511419"/>
              <a:ext cx="55918" cy="14543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E581E8C4-3A43-4462-8E38-9DB23F6F870D}"/>
                </a:ext>
              </a:extLst>
            </p:cNvPr>
            <p:cNvSpPr txBox="1"/>
            <p:nvPr/>
          </p:nvSpPr>
          <p:spPr>
            <a:xfrm>
              <a:off x="3161272" y="4620142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10mm</a:t>
              </a:r>
              <a:endParaRPr lang="en-GB" sz="1400" dirty="0"/>
            </a:p>
          </p:txBody>
        </p: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DFD8B0CE-210C-4D19-950A-79348D660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783" y="4441678"/>
              <a:ext cx="768087" cy="18414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31DF1AD7-3E1C-4B9B-AB0F-E93E3F024A6C}"/>
                </a:ext>
              </a:extLst>
            </p:cNvPr>
            <p:cNvSpPr txBox="1"/>
            <p:nvPr/>
          </p:nvSpPr>
          <p:spPr>
            <a:xfrm>
              <a:off x="2205033" y="4453863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39mm</a:t>
              </a:r>
              <a:endParaRPr lang="en-GB" sz="1400" dirty="0"/>
            </a:p>
          </p:txBody>
        </p:sp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370276B0-7461-4A1C-8380-4E8979959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153" y="4493398"/>
              <a:ext cx="0" cy="961513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med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3B06E3E0-80E6-4D54-AD50-57E8C718DB69}"/>
                </a:ext>
              </a:extLst>
            </p:cNvPr>
            <p:cNvSpPr txBox="1"/>
            <p:nvPr/>
          </p:nvSpPr>
          <p:spPr>
            <a:xfrm>
              <a:off x="1823072" y="5117885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65mm</a:t>
              </a:r>
              <a:endParaRPr lang="en-GB" sz="1400" dirty="0"/>
            </a:p>
          </p:txBody>
        </p:sp>
      </p:grpSp>
      <p:sp>
        <p:nvSpPr>
          <p:cNvPr id="47" name="Titre 1">
            <a:extLst>
              <a:ext uri="{FF2B5EF4-FFF2-40B4-BE49-F238E27FC236}">
                <a16:creationId xmlns:a16="http://schemas.microsoft.com/office/drawing/2014/main" id="{0882BE9D-8A7A-4900-9D98-32051FBA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– Laboratory Prototype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2081492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57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F4A35C5-F271-4293-9EB7-1C82C55F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0" y="2286897"/>
            <a:ext cx="4224759" cy="32853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05DCA0-BFC3-428E-B044-3F26FFC9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0" y="2567572"/>
            <a:ext cx="6096000" cy="1138365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768CB2FF-3739-4268-B30F-6C69717A9919}"/>
              </a:ext>
            </a:extLst>
          </p:cNvPr>
          <p:cNvSpPr/>
          <p:nvPr/>
        </p:nvSpPr>
        <p:spPr>
          <a:xfrm>
            <a:off x="10449166" y="2907565"/>
            <a:ext cx="972000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05D2B0A-EF70-457D-8487-6DA4EB6B6548}"/>
              </a:ext>
            </a:extLst>
          </p:cNvPr>
          <p:cNvSpPr/>
          <p:nvPr/>
        </p:nvSpPr>
        <p:spPr>
          <a:xfrm>
            <a:off x="5135575" y="2907565"/>
            <a:ext cx="1230502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D159504-BE31-4545-84B4-5752D015D97B}"/>
              </a:ext>
            </a:extLst>
          </p:cNvPr>
          <p:cNvSpPr/>
          <p:nvPr/>
        </p:nvSpPr>
        <p:spPr>
          <a:xfrm>
            <a:off x="8806521" y="2907565"/>
            <a:ext cx="765745" cy="642393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94043DE7-3FF0-4BC6-A1AB-7AB83C69DFCC}"/>
              </a:ext>
            </a:extLst>
          </p:cNvPr>
          <p:cNvSpPr txBox="1">
            <a:spLocks/>
          </p:cNvSpPr>
          <p:nvPr/>
        </p:nvSpPr>
        <p:spPr>
          <a:xfrm>
            <a:off x="6478135" y="4018594"/>
            <a:ext cx="3696070" cy="1553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Evaluated Configurations:</a:t>
            </a:r>
          </a:p>
          <a:p>
            <a:r>
              <a:rPr lang="en-US" sz="1400" dirty="0"/>
              <a:t>Classifiers: LDA, SVM, ANN</a:t>
            </a:r>
          </a:p>
          <a:p>
            <a:r>
              <a:rPr lang="en-US" sz="1400" dirty="0"/>
              <a:t>Window size: 200 samples, 400 samples</a:t>
            </a:r>
          </a:p>
          <a:p>
            <a:r>
              <a:rPr lang="en-US" sz="1400" dirty="0"/>
              <a:t>Window step: 50 ms</a:t>
            </a:r>
          </a:p>
          <a:p>
            <a:r>
              <a:rPr lang="en-US" sz="1400" dirty="0"/>
              <a:t>Signal combinations: SH-PD, SH-PD-SM </a:t>
            </a:r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ADF0EC5B-F55C-4B7D-87CE-61D309AF54C4}"/>
              </a:ext>
            </a:extLst>
          </p:cNvPr>
          <p:cNvSpPr txBox="1">
            <a:spLocks/>
          </p:cNvSpPr>
          <p:nvPr/>
        </p:nvSpPr>
        <p:spPr>
          <a:xfrm>
            <a:off x="7200419" y="2257445"/>
            <a:ext cx="2251502" cy="303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Microcontrollers tested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2FBD63C2-4D82-4AA1-AE7E-708EE2F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– Laboratory Prototype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310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2E19F1C3-EB22-49A8-BACF-63EBDE7E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241"/>
            <a:ext cx="5152845" cy="312664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8217" y="6373557"/>
            <a:ext cx="8283998" cy="365125"/>
          </a:xfrm>
        </p:spPr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DE2CD1F-5308-4803-BC14-4AE66E835614}"/>
              </a:ext>
            </a:extLst>
          </p:cNvPr>
          <p:cNvSpPr txBox="1">
            <a:spLocks/>
          </p:cNvSpPr>
          <p:nvPr/>
        </p:nvSpPr>
        <p:spPr>
          <a:xfrm>
            <a:off x="7534479" y="1175191"/>
            <a:ext cx="2251502" cy="303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Results per configuration</a:t>
            </a:r>
          </a:p>
        </p:txBody>
      </p:sp>
      <p:pic>
        <p:nvPicPr>
          <p:cNvPr id="8" name="VID_20230720_094037">
            <a:hlinkClick r:id="" action="ppaction://media"/>
            <a:extLst>
              <a:ext uri="{FF2B5EF4-FFF2-40B4-BE49-F238E27FC236}">
                <a16:creationId xmlns:a16="http://schemas.microsoft.com/office/drawing/2014/main" id="{23AB1ED1-D3DB-46C8-BAFA-8145E60A68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 end="2995.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26" y="1478241"/>
            <a:ext cx="4930399" cy="312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F3C04459-B073-4277-8F6E-EEF660E371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267" y="4735411"/>
                <a:ext cx="4292307" cy="1531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/>
                  <a:t>Speed camera (1000 fps):</a:t>
                </a:r>
              </a:p>
              <a:p>
                <a:r>
                  <a:rPr lang="en-US" sz="1600" dirty="0"/>
                  <a:t>Swallowing detection turns a LED on.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𝒎𝒔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F3C04459-B073-4277-8F6E-EEF660E3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7" y="4735411"/>
                <a:ext cx="4292307" cy="1531277"/>
              </a:xfrm>
              <a:prstGeom prst="rect">
                <a:avLst/>
              </a:prstGeom>
              <a:blipFill>
                <a:blip r:embed="rId6"/>
                <a:stretch>
                  <a:fillRect l="-852" t="-2789" b="-2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FCE03F08-2A8F-43CC-A2B6-9FAF020365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4495" y="5015845"/>
                <a:ext cx="4811469" cy="9704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BE1B20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7D20"/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2AEE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32A85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89D9F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rgbClr val="16223A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600" dirty="0"/>
                  <a:t>Total time worst case - 400 samples, SH-PD-SM, ANN:</a:t>
                </a:r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=22</m:t>
                    </m:r>
                  </m:oMath>
                </a14:m>
                <a:r>
                  <a:rPr lang="en-US" sz="1600" dirty="0"/>
                  <a:t> + 3,27 = </a:t>
                </a:r>
                <a:r>
                  <a:rPr lang="en-US" sz="1600" b="1" dirty="0"/>
                  <a:t>25,27ms</a:t>
                </a:r>
              </a:p>
            </p:txBody>
          </p:sp>
        </mc:Choice>
        <mc:Fallback xmlns="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FCE03F08-2A8F-43CC-A2B6-9FAF02036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495" y="5015845"/>
                <a:ext cx="4811469" cy="970407"/>
              </a:xfrm>
              <a:prstGeom prst="rect">
                <a:avLst/>
              </a:prstGeom>
              <a:blipFill>
                <a:blip r:embed="rId7"/>
                <a:stretch>
                  <a:fillRect t="-4403" b="-11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">
            <a:extLst>
              <a:ext uri="{FF2B5EF4-FFF2-40B4-BE49-F238E27FC236}">
                <a16:creationId xmlns:a16="http://schemas.microsoft.com/office/drawing/2014/main" id="{B4576AAE-062F-4711-9B03-5522C8B5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5. IAAL </a:t>
            </a:r>
            <a:r>
              <a:rPr lang="en-US" b="0" dirty="0"/>
              <a:t>– Laboratory Prototype</a:t>
            </a:r>
            <a:endParaRPr lang="fr-FR" b="0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8D021DD-B853-4757-8873-E7E3EF22A769}"/>
              </a:ext>
            </a:extLst>
          </p:cNvPr>
          <p:cNvSpPr/>
          <p:nvPr/>
        </p:nvSpPr>
        <p:spPr>
          <a:xfrm>
            <a:off x="9141066" y="1452400"/>
            <a:ext cx="594000" cy="3006000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3417B28-3A26-4275-8122-DFB99931AC44}"/>
              </a:ext>
            </a:extLst>
          </p:cNvPr>
          <p:cNvSpPr/>
          <p:nvPr/>
        </p:nvSpPr>
        <p:spPr>
          <a:xfrm>
            <a:off x="9886163" y="3765005"/>
            <a:ext cx="594000" cy="693396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B70809-BDB2-4512-8A54-04596DE63003}"/>
              </a:ext>
            </a:extLst>
          </p:cNvPr>
          <p:cNvSpPr/>
          <p:nvPr/>
        </p:nvSpPr>
        <p:spPr>
          <a:xfrm>
            <a:off x="7218947" y="4004030"/>
            <a:ext cx="4104000" cy="211835"/>
          </a:xfrm>
          <a:prstGeom prst="round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59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3115804-484E-48EC-94D7-8B02199F087E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Context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Clinical Research Protocol (CRP)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Statistical Study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Real time detection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Implantable Active Artificiel larynx (IAAL)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b="1" dirty="0"/>
              <a:t>Conclusion and perspectives</a:t>
            </a:r>
            <a:endParaRPr lang="en-GB" sz="1600" b="1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7734BE9-6893-4EC8-AE6D-45F22D9B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Presentation Plan</a:t>
            </a:r>
          </a:p>
        </p:txBody>
      </p:sp>
    </p:spTree>
    <p:extLst>
      <p:ext uri="{BB962C8B-B14F-4D97-AF65-F5344CB8AC3E}">
        <p14:creationId xmlns:p14="http://schemas.microsoft.com/office/powerpoint/2010/main" val="51550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D639EE0E-6A01-45FA-9684-A5ACF24C53FA}"/>
              </a:ext>
            </a:extLst>
          </p:cNvPr>
          <p:cNvGrpSpPr/>
          <p:nvPr/>
        </p:nvGrpSpPr>
        <p:grpSpPr>
          <a:xfrm>
            <a:off x="4373588" y="3537794"/>
            <a:ext cx="4005481" cy="2756345"/>
            <a:chOff x="1969392" y="2244656"/>
            <a:chExt cx="4005481" cy="275634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DFD2531-D858-4AD9-AD77-8E9CA8FE5D99}"/>
                </a:ext>
              </a:extLst>
            </p:cNvPr>
            <p:cNvGrpSpPr/>
            <p:nvPr/>
          </p:nvGrpSpPr>
          <p:grpSpPr>
            <a:xfrm>
              <a:off x="1969393" y="2244656"/>
              <a:ext cx="4005480" cy="2520000"/>
              <a:chOff x="1453601" y="19324638"/>
              <a:chExt cx="9776586" cy="6383816"/>
            </a:xfrm>
          </p:grpSpPr>
          <p:pic>
            <p:nvPicPr>
              <p:cNvPr id="19" name="Image 14">
                <a:extLst>
                  <a:ext uri="{FF2B5EF4-FFF2-40B4-BE49-F238E27FC236}">
                    <a16:creationId xmlns:a16="http://schemas.microsoft.com/office/drawing/2014/main" id="{4631FBD8-D10C-4111-82B5-57634B0EF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601" y="19445289"/>
                <a:ext cx="8611149" cy="626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524BE25-EC34-43A1-AA01-294B2968E594}"/>
                  </a:ext>
                </a:extLst>
              </p:cNvPr>
              <p:cNvSpPr/>
              <p:nvPr/>
            </p:nvSpPr>
            <p:spPr bwMode="auto">
              <a:xfrm>
                <a:off x="8701921" y="19537097"/>
                <a:ext cx="2528266" cy="105163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View from </a:t>
                </a:r>
              </a:p>
              <a:p>
                <a:pPr algn="ctr">
                  <a:defRPr/>
                </a:pPr>
                <a:r>
                  <a:rPr lang="en-GB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GB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GB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pic>
            <p:nvPicPr>
              <p:cNvPr id="21" name="Graphique 3144" descr="Caméra vidéo">
                <a:extLst>
                  <a:ext uri="{FF2B5EF4-FFF2-40B4-BE49-F238E27FC236}">
                    <a16:creationId xmlns:a16="http://schemas.microsoft.com/office/drawing/2014/main" id="{A5E78016-714B-4572-99DF-E52B9B11AF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404605" flipH="1">
                <a:off x="8088313" y="19365913"/>
                <a:ext cx="99695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450967-B4FE-4040-A8E5-730C562DC672}"/>
                </a:ext>
              </a:extLst>
            </p:cNvPr>
            <p:cNvSpPr/>
            <p:nvPr/>
          </p:nvSpPr>
          <p:spPr bwMode="auto">
            <a:xfrm>
              <a:off x="1969392" y="4777697"/>
              <a:ext cx="3527999" cy="22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1200" dirty="0">
                  <a:solidFill>
                    <a:schemeClr val="tx1"/>
                  </a:solidFill>
                </a:rPr>
                <a:t>Debry C. et al. 2014.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trachée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2B27A95-B26B-4BD1-BA4A-B443454474D8}"/>
              </a:ext>
            </a:extLst>
          </p:cNvPr>
          <p:cNvSpPr/>
          <p:nvPr/>
        </p:nvSpPr>
        <p:spPr bwMode="auto">
          <a:xfrm>
            <a:off x="8155068" y="3846090"/>
            <a:ext cx="3672905" cy="22186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First Artificial Larynx - 2012: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C00000"/>
                </a:solidFill>
                <a:cs typeface="Arial" panose="020B0604020202020204" pitchFamily="34" charset="0"/>
              </a:rPr>
              <a:t>Valve mechanism - </a:t>
            </a:r>
            <a:r>
              <a:rPr lang="en-GB" sz="1600" b="1" dirty="0">
                <a:solidFill>
                  <a:srgbClr val="C00000"/>
                </a:solidFill>
                <a:cs typeface="Arial" panose="020B0604020202020204" pitchFamily="34" charset="0"/>
              </a:rPr>
              <a:t>passive</a:t>
            </a:r>
            <a:r>
              <a:rPr lang="en-GB" sz="1600" dirty="0">
                <a:solidFill>
                  <a:srgbClr val="C00000"/>
                </a:solidFill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Implanted on 6 patients,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Only used under medical control,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C00000"/>
                </a:solidFill>
                <a:cs typeface="Arial" panose="020B0604020202020204" pitchFamily="34" charset="0"/>
              </a:rPr>
              <a:t>Lack of sealing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5EF9C3E-EDF4-4183-A983-139CF59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164F477E-8C44-4A63-B79E-6DE8A81B0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– Swallowing Restoration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9E42D522-B593-4ED4-9A9C-0AE11B527F21}"/>
              </a:ext>
            </a:extLst>
          </p:cNvPr>
          <p:cNvGrpSpPr/>
          <p:nvPr/>
        </p:nvGrpSpPr>
        <p:grpSpPr>
          <a:xfrm>
            <a:off x="6998264" y="4077322"/>
            <a:ext cx="1280869" cy="648932"/>
            <a:chOff x="6998264" y="4077322"/>
            <a:chExt cx="1280869" cy="64893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387B3-B029-457D-B6FF-373E77E5F540}"/>
                </a:ext>
              </a:extLst>
            </p:cNvPr>
            <p:cNvSpPr/>
            <p:nvPr/>
          </p:nvSpPr>
          <p:spPr>
            <a:xfrm>
              <a:off x="6998264" y="4077322"/>
              <a:ext cx="655889" cy="6489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AB0928B-52A7-4FCE-B353-7AEB091AA150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 flipV="1">
              <a:off x="7654153" y="4401788"/>
              <a:ext cx="624980" cy="12282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9643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60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6. Conclusion and perspectives</a:t>
            </a:r>
            <a:endParaRPr lang="en-US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1886423"/>
            <a:ext cx="8283998" cy="384616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Stylohyoid (SH) and posterior digastric (PD) muscles measurement: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Innovative measurement method with intramuscular electromyography.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Timings: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SH and PD muscles activates at the beginning of swallowing.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Earliness of PD muscle activity.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Amplitude: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Predisposition of SH muscle to swallowing.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Stability of SH muscle.</a:t>
            </a:r>
          </a:p>
        </p:txBody>
      </p:sp>
    </p:spTree>
    <p:extLst>
      <p:ext uri="{BB962C8B-B14F-4D97-AF65-F5344CB8AC3E}">
        <p14:creationId xmlns:p14="http://schemas.microsoft.com/office/powerpoint/2010/main" val="775281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61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6. Conclusion and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1426456"/>
            <a:ext cx="9549912" cy="30648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Real time detection: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Significant improvement in detection </a:t>
            </a:r>
            <a:r>
              <a:rPr lang="en-US" sz="1800" b="1" dirty="0"/>
              <a:t>Accuracy</a:t>
            </a:r>
            <a:r>
              <a:rPr lang="en-US" sz="1800" dirty="0"/>
              <a:t> with SH muscle alone.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Significant improvement in </a:t>
            </a:r>
            <a:r>
              <a:rPr lang="en-US" sz="1800" b="1" dirty="0"/>
              <a:t>Earliness</a:t>
            </a:r>
            <a:r>
              <a:rPr lang="en-US" sz="1800" dirty="0"/>
              <a:t> of detection with PD muscle alone.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Potential synergistic effect between SH and PD muscles.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Implantable active artificial larynx: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Measurement and airway reconstruction methods are promising.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Laboratory prototype actuated in </a:t>
            </a:r>
            <a:r>
              <a:rPr lang="en-US" sz="1800" b="1" dirty="0"/>
              <a:t>25,27ms.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268FACF-4FB7-469C-99EB-4DCE09268CEE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4789EBB-8ED7-44E1-9B03-E7708A2C66F2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ACCF1F8-BFB0-497E-8E85-7D00C6C61AE2}"/>
                  </a:ext>
                </a:extLst>
              </p:cNvPr>
              <p:cNvSpPr txBox="1"/>
              <p:nvPr/>
            </p:nvSpPr>
            <p:spPr>
              <a:xfrm>
                <a:off x="1298218" y="4641823"/>
                <a:ext cx="202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e>
                      </m:acc>
                      <m:r>
                        <a:rPr lang="fr-F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𝟒𝟐𝟕</m:t>
                      </m:r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𝒎𝒔</m:t>
                      </m:r>
                    </m:oMath>
                  </m:oMathPara>
                </a14:m>
                <a:endParaRPr lang="fr-FR" sz="1400" b="1" dirty="0">
                  <a:solidFill>
                    <a:srgbClr val="16223A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rgbClr val="16223A"/>
                    </a:solidFill>
                  </a:rPr>
                  <a:t>Beginning</a:t>
                </a:r>
                <a:r>
                  <a:rPr lang="fr-FR" sz="1400" dirty="0">
                    <a:solidFill>
                      <a:srgbClr val="16223A"/>
                    </a:solidFill>
                  </a:rPr>
                  <a:t> of </a:t>
                </a:r>
                <a:r>
                  <a:rPr lang="en-US" sz="1400" dirty="0">
                    <a:solidFill>
                      <a:srgbClr val="16223A"/>
                    </a:solidFill>
                  </a:rPr>
                  <a:t>swallowing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ACCF1F8-BFB0-497E-8E85-7D00C6C61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18" y="4641823"/>
                <a:ext cx="2026804" cy="523220"/>
              </a:xfrm>
              <a:prstGeom prst="rect">
                <a:avLst/>
              </a:prstGeom>
              <a:blipFill>
                <a:blip r:embed="rId2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EAF59EB6-E7C3-4ED0-A485-B2DF8A0FC322}"/>
              </a:ext>
            </a:extLst>
          </p:cNvPr>
          <p:cNvSpPr txBox="1"/>
          <p:nvPr/>
        </p:nvSpPr>
        <p:spPr>
          <a:xfrm>
            <a:off x="8119654" y="4645454"/>
            <a:ext cx="162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00000"/>
                </a:solidFill>
              </a:rPr>
              <a:t>0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b="1" dirty="0">
                <a:solidFill>
                  <a:srgbClr val="C00000"/>
                </a:solidFill>
              </a:rPr>
              <a:t>secondes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Limite de détection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FAE2902-4180-4ABF-9ED7-2DD1F00BFAF4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DFB13E-EACD-4FAD-8324-B5DE3F5A6B0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1BE6EF6-0602-45B7-8A0E-305E4DAC3BED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2C2FD38-09D9-49B3-99F4-6A668202CFF7}"/>
              </a:ext>
            </a:extLst>
          </p:cNvPr>
          <p:cNvSpPr txBox="1"/>
          <p:nvPr/>
        </p:nvSpPr>
        <p:spPr>
          <a:xfrm>
            <a:off x="3240077" y="5634235"/>
            <a:ext cx="1921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16223A"/>
                </a:solidFill>
              </a:rPr>
              <a:t>Interval of activation of </a:t>
            </a:r>
          </a:p>
          <a:p>
            <a:pPr algn="ctr"/>
            <a:r>
              <a:rPr lang="en-US" sz="1400" dirty="0">
                <a:solidFill>
                  <a:srgbClr val="16223A"/>
                </a:solidFill>
              </a:rPr>
              <a:t>the measured muscles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BF3CB85-81F5-47BA-BA7C-B74129D775E3}"/>
                  </a:ext>
                </a:extLst>
              </p:cNvPr>
              <p:cNvSpPr txBox="1"/>
              <p:nvPr/>
            </p:nvSpPr>
            <p:spPr>
              <a:xfrm>
                <a:off x="6040373" y="5634234"/>
                <a:ext cx="14321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Signal processing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,27</m:t>
                    </m:r>
                    <m:r>
                      <a:rPr lang="fr-FR" sz="1400" b="0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fr-FR" sz="1400" dirty="0">
                    <a:solidFill>
                      <a:srgbClr val="1622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BF3CB85-81F5-47BA-BA7C-B74129D7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73" y="5634234"/>
                <a:ext cx="1432122" cy="523220"/>
              </a:xfrm>
              <a:prstGeom prst="rect">
                <a:avLst/>
              </a:prstGeom>
              <a:blipFill>
                <a:blip r:embed="rId3"/>
                <a:stretch>
                  <a:fillRect l="-426" t="-1163" r="-426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B32649-9D7F-4FA8-BAC8-FF3492A0F05F}"/>
                  </a:ext>
                </a:extLst>
              </p:cNvPr>
              <p:cNvSpPr txBox="1"/>
              <p:nvPr/>
            </p:nvSpPr>
            <p:spPr>
              <a:xfrm>
                <a:off x="7529739" y="5634234"/>
                <a:ext cx="13686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Actuation of the</a:t>
                </a:r>
              </a:p>
              <a:p>
                <a:pPr algn="ctr"/>
                <a:r>
                  <a:rPr lang="fr-FR" sz="1400" dirty="0">
                    <a:solidFill>
                      <a:srgbClr val="16223A"/>
                    </a:solidFill>
                  </a:rPr>
                  <a:t>System  (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fr-FR" sz="1400" dirty="0">
                    <a:solidFill>
                      <a:srgbClr val="1622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B32649-9D7F-4FA8-BAC8-FF3492A0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39" y="5634234"/>
                <a:ext cx="1368644" cy="523220"/>
              </a:xfrm>
              <a:prstGeom prst="rect">
                <a:avLst/>
              </a:prstGeom>
              <a:blipFill>
                <a:blip r:embed="rId4"/>
                <a:stretch>
                  <a:fillRect l="-889" t="-1163" r="-444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DFC6CD0-91C8-48AA-BCCC-8B691EDEBD18}"/>
              </a:ext>
            </a:extLst>
          </p:cNvPr>
          <p:cNvCxnSpPr>
            <a:cxnSpLocks/>
          </p:cNvCxnSpPr>
          <p:nvPr/>
        </p:nvCxnSpPr>
        <p:spPr>
          <a:xfrm flipH="1">
            <a:off x="2443534" y="5131603"/>
            <a:ext cx="1806171" cy="285193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A8B146A-4FB0-43AA-AEA3-6385ADB10165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82D077B-E09E-44A0-9CD3-724100DBCEFF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08ACCDC8-A2C7-4E09-8DE0-FBA65596A97D}"/>
              </a:ext>
            </a:extLst>
          </p:cNvPr>
          <p:cNvSpPr txBox="1"/>
          <p:nvPr/>
        </p:nvSpPr>
        <p:spPr>
          <a:xfrm>
            <a:off x="9599665" y="5462227"/>
            <a:ext cx="64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temps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71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62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en-US" dirty="0"/>
              <a:t>6. Conclusion and perspectives</a:t>
            </a:r>
            <a:endParaRPr lang="fr-FR" b="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C54D38-0058-43AA-9FBA-17141215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48" y="2244838"/>
            <a:ext cx="9107172" cy="2631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Research of additional information on neck activity.</a:t>
            </a:r>
            <a:endParaRPr lang="en-US" sz="1800" b="1" dirty="0"/>
          </a:p>
          <a:p>
            <a:pPr>
              <a:lnSpc>
                <a:spcPct val="120000"/>
              </a:lnSpc>
            </a:pPr>
            <a:r>
              <a:rPr lang="en-US" sz="2000" dirty="0"/>
              <a:t>Development of a active protective mechanism of the trachea.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Evaluated the hypotheses of total laryngectomees.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Elaboration of a algorithm with strong temporal constraints.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Evaluation of corner cases: vomiting, sleep, evolution through time, …</a:t>
            </a:r>
          </a:p>
        </p:txBody>
      </p:sp>
    </p:spTree>
    <p:extLst>
      <p:ext uri="{BB962C8B-B14F-4D97-AF65-F5344CB8AC3E}">
        <p14:creationId xmlns:p14="http://schemas.microsoft.com/office/powerpoint/2010/main" val="2278282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2F342-F12B-8589-690C-6E67DF6A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84" y="1080598"/>
            <a:ext cx="8800469" cy="5215127"/>
          </a:xfrm>
        </p:spPr>
        <p:txBody>
          <a:bodyPr lIns="0" tIns="0" rIns="0" bIns="0" anchor="ctr" anchorCtr="0">
            <a:normAutofit lnSpcReduction="10000"/>
          </a:bodyPr>
          <a:lstStyle/>
          <a:p>
            <a:pPr algn="just"/>
            <a:r>
              <a:rPr lang="fr-FR" sz="1400" dirty="0"/>
              <a:t>International </a:t>
            </a:r>
            <a:r>
              <a:rPr lang="en-US" sz="1400" dirty="0"/>
              <a:t>peer-reviewed</a:t>
            </a:r>
            <a:r>
              <a:rPr lang="fr-FR" sz="1400" dirty="0"/>
              <a:t> </a:t>
            </a:r>
            <a:r>
              <a:rPr lang="en-US" sz="1400" dirty="0"/>
              <a:t>journals</a:t>
            </a:r>
            <a:r>
              <a:rPr lang="fr-FR" sz="1400" dirty="0"/>
              <a:t>:</a:t>
            </a:r>
          </a:p>
          <a:p>
            <a:pPr marL="450000" lvl="1" algn="just">
              <a:buFont typeface="Wingdings" panose="05000000000000000000" pitchFamily="2" charset="2"/>
              <a:buChar char="Ø"/>
            </a:pPr>
            <a:r>
              <a:rPr lang="fr-FR" sz="1200" dirty="0"/>
              <a:t>Survey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“Toward a robust swallowing detection for an implantable active artificial larynx : a survey”.  </a:t>
            </a:r>
            <a:r>
              <a:rPr lang="en-GB" sz="1200" dirty="0"/>
              <a:t>In : Medical &amp; Biological Engineering &amp; Computing (2023), p. 1299-1327. doi 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10.1007/s11517-023-02772-8</a:t>
            </a:r>
            <a:r>
              <a:rPr lang="en-GB" sz="1200" dirty="0"/>
              <a:t>.</a:t>
            </a:r>
          </a:p>
          <a:p>
            <a:pPr marL="450000" lvl="1" algn="just">
              <a:buFont typeface="Wingdings" panose="05000000000000000000" pitchFamily="2" charset="2"/>
              <a:buChar char="Ø"/>
            </a:pPr>
            <a:r>
              <a:rPr lang="fr-FR" sz="1200" dirty="0"/>
              <a:t>Articles</a:t>
            </a:r>
            <a:endParaRPr lang="en-GB" sz="1200" dirty="0"/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“</a:t>
            </a:r>
            <a:r>
              <a:rPr lang="fr-FR" sz="1200" i="1" dirty="0" err="1"/>
              <a:t>Stylohyoid</a:t>
            </a:r>
            <a:r>
              <a:rPr lang="fr-FR" sz="1200" i="1" dirty="0"/>
              <a:t> and </a:t>
            </a:r>
            <a:r>
              <a:rPr lang="fr-FR" sz="1200" i="1" dirty="0" err="1"/>
              <a:t>posterior</a:t>
            </a:r>
            <a:r>
              <a:rPr lang="fr-FR" sz="1200" i="1" dirty="0"/>
              <a:t> </a:t>
            </a:r>
            <a:r>
              <a:rPr lang="fr-FR" sz="1200" i="1" dirty="0" err="1"/>
              <a:t>digastric</a:t>
            </a:r>
            <a:r>
              <a:rPr lang="fr-FR" sz="1200" i="1" dirty="0"/>
              <a:t> </a:t>
            </a:r>
            <a:r>
              <a:rPr lang="fr-FR" sz="1200" i="1" dirty="0" err="1"/>
              <a:t>potential</a:t>
            </a:r>
            <a:r>
              <a:rPr lang="fr-FR" sz="1200" i="1" dirty="0"/>
              <a:t> </a:t>
            </a:r>
            <a:r>
              <a:rPr lang="fr-FR" sz="1200" i="1" dirty="0" err="1"/>
              <a:t>evaluation</a:t>
            </a:r>
            <a:r>
              <a:rPr lang="fr-FR" sz="1200" i="1" dirty="0"/>
              <a:t> for a real-time </a:t>
            </a:r>
            <a:r>
              <a:rPr lang="fr-FR" sz="1200" i="1" dirty="0" err="1"/>
              <a:t>swallowing</a:t>
            </a:r>
            <a:r>
              <a:rPr lang="fr-FR" sz="1200" i="1" dirty="0"/>
              <a:t> </a:t>
            </a:r>
            <a:r>
              <a:rPr lang="fr-FR" sz="1200" i="1" dirty="0" err="1"/>
              <a:t>detection</a:t>
            </a:r>
            <a:r>
              <a:rPr lang="fr-FR" sz="1200" i="1" dirty="0"/>
              <a:t>, </a:t>
            </a:r>
            <a:r>
              <a:rPr lang="fr-FR" sz="1200" i="1" dirty="0" err="1"/>
              <a:t>with</a:t>
            </a:r>
            <a:r>
              <a:rPr lang="fr-FR" sz="1200" i="1" dirty="0"/>
              <a:t> </a:t>
            </a:r>
            <a:r>
              <a:rPr lang="fr-FR" sz="1200" i="1" dirty="0" err="1"/>
              <a:t>intramuscular</a:t>
            </a:r>
            <a:r>
              <a:rPr lang="fr-FR" sz="1200" i="1" dirty="0"/>
              <a:t> EMG”.  </a:t>
            </a:r>
            <a:r>
              <a:rPr lang="fr-FR" sz="1200" dirty="0"/>
              <a:t>In: IEEE Transactions on </a:t>
            </a:r>
            <a:r>
              <a:rPr lang="fr-FR" sz="1200" dirty="0" err="1"/>
              <a:t>Medical</a:t>
            </a:r>
            <a:r>
              <a:rPr lang="fr-FR" sz="1200" dirty="0"/>
              <a:t> </a:t>
            </a:r>
            <a:r>
              <a:rPr lang="fr-FR" sz="1200" dirty="0" err="1"/>
              <a:t>Robotics</a:t>
            </a:r>
            <a:r>
              <a:rPr lang="fr-FR" sz="1200" dirty="0"/>
              <a:t> and </a:t>
            </a:r>
            <a:r>
              <a:rPr lang="fr-FR" sz="1200" dirty="0" err="1"/>
              <a:t>Bionics</a:t>
            </a:r>
            <a:r>
              <a:rPr lang="fr-FR" sz="1200" dirty="0"/>
              <a:t> (2023). Doi: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10.1109/TMRB.2023.3336960</a:t>
            </a:r>
            <a:r>
              <a:rPr lang="fr-FR" sz="1200" dirty="0"/>
              <a:t>.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“</a:t>
            </a:r>
            <a:r>
              <a:rPr lang="fr-FR" sz="1200" dirty="0" err="1"/>
              <a:t>Stylohyoid</a:t>
            </a:r>
            <a:r>
              <a:rPr lang="fr-FR" sz="1200" dirty="0"/>
              <a:t> and </a:t>
            </a:r>
            <a:r>
              <a:rPr lang="fr-FR" sz="1200" dirty="0" err="1"/>
              <a:t>posterior</a:t>
            </a:r>
            <a:r>
              <a:rPr lang="fr-FR" sz="1200" dirty="0"/>
              <a:t> </a:t>
            </a:r>
            <a:r>
              <a:rPr lang="fr-FR" sz="1200" dirty="0" err="1"/>
              <a:t>digastric</a:t>
            </a:r>
            <a:r>
              <a:rPr lang="fr-FR" sz="1200" dirty="0"/>
              <a:t> </a:t>
            </a:r>
            <a:r>
              <a:rPr lang="fr-FR" sz="1200" dirty="0" err="1"/>
              <a:t>recruitment</a:t>
            </a:r>
            <a:r>
              <a:rPr lang="fr-FR" sz="1200" dirty="0"/>
              <a:t> pattern </a:t>
            </a:r>
            <a:r>
              <a:rPr lang="fr-FR" sz="1200" dirty="0" err="1"/>
              <a:t>evaluation</a:t>
            </a:r>
            <a:r>
              <a:rPr lang="fr-FR" sz="1200" dirty="0"/>
              <a:t> in </a:t>
            </a:r>
            <a:r>
              <a:rPr lang="fr-FR" sz="1200" dirty="0" err="1"/>
              <a:t>swallowing</a:t>
            </a:r>
            <a:r>
              <a:rPr lang="fr-FR" sz="1200" dirty="0"/>
              <a:t> and non-</a:t>
            </a:r>
            <a:r>
              <a:rPr lang="fr-FR" sz="1200" dirty="0" err="1"/>
              <a:t>swallowing</a:t>
            </a:r>
            <a:r>
              <a:rPr lang="fr-FR" sz="1200" dirty="0"/>
              <a:t> </a:t>
            </a:r>
            <a:r>
              <a:rPr lang="fr-FR" sz="1200" dirty="0" err="1"/>
              <a:t>tasks</a:t>
            </a:r>
            <a:r>
              <a:rPr lang="fr-FR" sz="1200" dirty="0"/>
              <a:t>”. In : Innovation and </a:t>
            </a:r>
            <a:r>
              <a:rPr lang="fr-FR" sz="1200" dirty="0" err="1"/>
              <a:t>Research</a:t>
            </a:r>
            <a:r>
              <a:rPr lang="fr-FR" sz="1200" dirty="0"/>
              <a:t> in BioMedical engineering (2023). Doi: 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10.1016/j.irbm.2024.100823</a:t>
            </a:r>
            <a:r>
              <a:rPr lang="fr-FR" sz="1200" dirty="0"/>
              <a:t>.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 et al. </a:t>
            </a:r>
            <a:r>
              <a:rPr lang="en-GB" sz="1200" i="1" dirty="0"/>
              <a:t>“Submental MechanoMyoGraphy (MMG) to Characterize the Swallowing Signature”. </a:t>
            </a:r>
            <a:r>
              <a:rPr lang="en-GB" sz="1200" dirty="0"/>
              <a:t>In : Innovation and Research in BioMedical engineering (2021). doi 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10.1016/j.irbm.2021.05.001.</a:t>
            </a:r>
            <a:endParaRPr lang="fr-FR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fr-FR" sz="1400" dirty="0"/>
              <a:t>International </a:t>
            </a:r>
            <a:r>
              <a:rPr lang="en-US" sz="1400" dirty="0"/>
              <a:t>peer-reviewed</a:t>
            </a:r>
            <a:r>
              <a:rPr lang="fr-FR" sz="1400" dirty="0"/>
              <a:t> </a:t>
            </a:r>
            <a:r>
              <a:rPr lang="en-US" sz="1400" dirty="0"/>
              <a:t>conference</a:t>
            </a:r>
            <a:r>
              <a:rPr lang="fr-FR" sz="1400" dirty="0"/>
              <a:t>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“</a:t>
            </a:r>
            <a:r>
              <a:rPr lang="fr-FR" sz="1200" i="1" dirty="0" err="1"/>
              <a:t>Stylohyoid</a:t>
            </a:r>
            <a:r>
              <a:rPr lang="fr-FR" sz="1200" i="1" dirty="0"/>
              <a:t> and </a:t>
            </a:r>
            <a:r>
              <a:rPr lang="fr-FR" sz="1200" i="1" dirty="0" err="1"/>
              <a:t>posterior</a:t>
            </a:r>
            <a:r>
              <a:rPr lang="fr-FR" sz="1200" i="1" dirty="0"/>
              <a:t> </a:t>
            </a:r>
            <a:r>
              <a:rPr lang="fr-FR" sz="1200" i="1" dirty="0" err="1"/>
              <a:t>digastric</a:t>
            </a:r>
            <a:r>
              <a:rPr lang="fr-FR" sz="1200" i="1" dirty="0"/>
              <a:t> </a:t>
            </a:r>
            <a:r>
              <a:rPr lang="fr-FR" sz="1200" i="1" dirty="0" err="1"/>
              <a:t>measurement</a:t>
            </a:r>
            <a:r>
              <a:rPr lang="fr-FR" sz="1200" i="1" dirty="0"/>
              <a:t> </a:t>
            </a:r>
            <a:r>
              <a:rPr lang="fr-FR" sz="1200" i="1" dirty="0" err="1"/>
              <a:t>with</a:t>
            </a:r>
            <a:r>
              <a:rPr lang="fr-FR" sz="1200" i="1" dirty="0"/>
              <a:t> </a:t>
            </a:r>
            <a:r>
              <a:rPr lang="fr-FR" sz="1200" i="1" dirty="0" err="1"/>
              <a:t>intramuscular</a:t>
            </a:r>
            <a:r>
              <a:rPr lang="fr-FR" sz="1200" i="1" dirty="0"/>
              <a:t> EMG, submental EMG and </a:t>
            </a:r>
            <a:r>
              <a:rPr lang="fr-FR" sz="1200" i="1" dirty="0" err="1"/>
              <a:t>swallowing</a:t>
            </a:r>
            <a:r>
              <a:rPr lang="fr-FR" sz="1200" i="1" dirty="0"/>
              <a:t> </a:t>
            </a:r>
            <a:r>
              <a:rPr lang="fr-FR" sz="1200" i="1" dirty="0" err="1"/>
              <a:t>sound</a:t>
            </a:r>
            <a:r>
              <a:rPr lang="fr-FR" sz="1200" i="1" dirty="0"/>
              <a:t>.” </a:t>
            </a:r>
            <a:r>
              <a:rPr lang="fr-FR" sz="1200" dirty="0"/>
              <a:t>In :</a:t>
            </a:r>
            <a:r>
              <a:rPr lang="fr-FR" sz="1200" dirty="0" err="1"/>
              <a:t>Biomedical</a:t>
            </a:r>
            <a:r>
              <a:rPr lang="fr-FR" sz="1200" dirty="0"/>
              <a:t> Engineering </a:t>
            </a:r>
            <a:r>
              <a:rPr lang="fr-FR" sz="1200" dirty="0" err="1"/>
              <a:t>Systems</a:t>
            </a:r>
            <a:r>
              <a:rPr lang="fr-FR" sz="1200" dirty="0"/>
              <a:t> and Technologies (2023). Lisbonne. doi : 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10.5220/0011628100003414.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“Stylohyoid and posterior digastric timing evaluation”.</a:t>
            </a:r>
            <a:r>
              <a:rPr lang="en-GB" sz="1200" dirty="0"/>
              <a:t> In : Body Sensor Networks (2023). Boston. Doi: </a:t>
            </a: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10.1109/BSN58485.2023.10331308</a:t>
            </a:r>
            <a:r>
              <a:rPr lang="en-GB" sz="1200" dirty="0"/>
              <a:t>.</a:t>
            </a:r>
            <a:endParaRPr lang="fr-FR" sz="1200" dirty="0"/>
          </a:p>
          <a:p>
            <a:pPr algn="just"/>
            <a:r>
              <a:rPr lang="fr-FR" sz="1400" dirty="0"/>
              <a:t>Internationale </a:t>
            </a:r>
            <a:r>
              <a:rPr lang="en-US" sz="1400" dirty="0"/>
              <a:t>conference</a:t>
            </a:r>
            <a:r>
              <a:rPr lang="fr-FR" sz="1400" dirty="0"/>
              <a:t>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The </a:t>
            </a:r>
            <a:r>
              <a:rPr lang="fr-FR" sz="1200" i="1" dirty="0" err="1"/>
              <a:t>inherent</a:t>
            </a:r>
            <a:r>
              <a:rPr lang="fr-FR" sz="1200" i="1" dirty="0"/>
              <a:t> </a:t>
            </a:r>
            <a:r>
              <a:rPr lang="fr-FR" sz="1200" i="1" dirty="0" err="1"/>
              <a:t>complexity</a:t>
            </a:r>
            <a:r>
              <a:rPr lang="fr-FR" sz="1200" i="1" dirty="0"/>
              <a:t> of an implantable active </a:t>
            </a:r>
            <a:r>
              <a:rPr lang="fr-FR" sz="1200" i="1" dirty="0" err="1"/>
              <a:t>artificial</a:t>
            </a:r>
            <a:r>
              <a:rPr lang="fr-FR" sz="1200" i="1" dirty="0"/>
              <a:t> larynx</a:t>
            </a:r>
            <a:r>
              <a:rPr lang="fr-FR" sz="1200" dirty="0"/>
              <a:t>. Recherche en Imagerie et Technologies pour la Santé. Brest. 2022.</a:t>
            </a:r>
          </a:p>
          <a:p>
            <a:pPr algn="just"/>
            <a:r>
              <a:rPr lang="fr-FR" sz="1400" dirty="0"/>
              <a:t>Nationale </a:t>
            </a:r>
            <a:r>
              <a:rPr lang="en-US" sz="1400" dirty="0"/>
              <a:t>conference</a:t>
            </a:r>
            <a:r>
              <a:rPr lang="fr-FR" sz="1400" dirty="0"/>
              <a:t>:</a:t>
            </a:r>
          </a:p>
          <a:p>
            <a:pPr lvl="1" algn="just"/>
            <a:r>
              <a:rPr lang="fr-FR" sz="1200" b="1" dirty="0"/>
              <a:t>A. Mialland</a:t>
            </a:r>
            <a:r>
              <a:rPr lang="fr-FR" sz="1200" dirty="0"/>
              <a:t>, I. Atallah et A. Bonvilain. </a:t>
            </a:r>
            <a:r>
              <a:rPr lang="fr-FR" sz="1200" i="1" dirty="0"/>
              <a:t>Vers la faisabilité d’un larynx artificiel implantable actif.</a:t>
            </a:r>
            <a:r>
              <a:rPr lang="fr-FR" sz="1200" dirty="0"/>
              <a:t> Société Française de Phoniatrie et Laryngologie. Tours. 2021.</a:t>
            </a:r>
          </a:p>
          <a:p>
            <a:pPr algn="just"/>
            <a:r>
              <a:rPr lang="en-US" sz="1400" dirty="0"/>
              <a:t>Clinical</a:t>
            </a:r>
            <a:r>
              <a:rPr lang="fr-FR" sz="1400" dirty="0"/>
              <a:t> </a:t>
            </a:r>
            <a:r>
              <a:rPr lang="en-US" sz="1400" dirty="0"/>
              <a:t>research</a:t>
            </a:r>
            <a:r>
              <a:rPr lang="fr-FR" sz="1400" dirty="0"/>
              <a:t> Protocol:</a:t>
            </a:r>
          </a:p>
          <a:p>
            <a:pPr lvl="1" algn="just"/>
            <a:r>
              <a:rPr lang="en-GB" sz="1200" b="1" dirty="0"/>
              <a:t>A. Mialland</a:t>
            </a:r>
            <a:r>
              <a:rPr lang="en-GB" sz="1200" dirty="0"/>
              <a:t>, I. Atallah et A. Bonvilain. </a:t>
            </a:r>
            <a:r>
              <a:rPr lang="en-GB" sz="1200" i="1" dirty="0"/>
              <a:t>Detection of Early Swallowing Time by Electromyogram and Sound Recording in Healthy Volunteers.</a:t>
            </a:r>
            <a:r>
              <a:rPr lang="en-GB" sz="1200" dirty="0"/>
              <a:t> https://clinicaltrials.gov/. Protocol ID : 38RC22.0096.2022.</a:t>
            </a:r>
            <a:endParaRPr lang="fr-FR" sz="12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26AC0-5CF8-4F04-B6EE-7BA48E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AF94806-5408-4C6B-9176-7D45290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/>
          <a:lstStyle/>
          <a:p>
            <a:r>
              <a:rPr lang="fr-FR" dirty="0"/>
              <a:t>Publications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116722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6DE7AC-A074-4DBF-ACDC-4671B1B3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62" y="1328215"/>
            <a:ext cx="2109147" cy="2075844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8DAF16-3F37-4040-B412-2BD6E281F892}"/>
              </a:ext>
            </a:extLst>
          </p:cNvPr>
          <p:cNvSpPr/>
          <p:nvPr/>
        </p:nvSpPr>
        <p:spPr>
          <a:xfrm rot="21321905">
            <a:off x="3685544" y="3208080"/>
            <a:ext cx="255533" cy="19596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F496530-02C9-4931-8A1B-D2588EA5CA7F}"/>
              </a:ext>
            </a:extLst>
          </p:cNvPr>
          <p:cNvSpPr/>
          <p:nvPr/>
        </p:nvSpPr>
        <p:spPr>
          <a:xfrm rot="21022719">
            <a:off x="3891497" y="2946128"/>
            <a:ext cx="160347" cy="457541"/>
          </a:xfrm>
          <a:prstGeom prst="roundRect">
            <a:avLst>
              <a:gd name="adj" fmla="val 36518"/>
            </a:avLst>
          </a:prstGeom>
          <a:solidFill>
            <a:schemeClr val="accent1">
              <a:alpha val="0"/>
            </a:schemeClr>
          </a:solidFill>
          <a:ln>
            <a:solidFill>
              <a:srgbClr val="005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E57CAE-E346-4727-9823-D23231DEE7D2}"/>
              </a:ext>
            </a:extLst>
          </p:cNvPr>
          <p:cNvSpPr/>
          <p:nvPr/>
        </p:nvSpPr>
        <p:spPr>
          <a:xfrm rot="20427238">
            <a:off x="3454929" y="2399570"/>
            <a:ext cx="409242" cy="881688"/>
          </a:xfrm>
          <a:prstGeom prst="roundRect">
            <a:avLst>
              <a:gd name="adj" fmla="val 39216"/>
            </a:avLst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13B880-52F1-4D38-BCAE-20905BE0D324}"/>
              </a:ext>
            </a:extLst>
          </p:cNvPr>
          <p:cNvSpPr txBox="1"/>
          <p:nvPr/>
        </p:nvSpPr>
        <p:spPr>
          <a:xfrm>
            <a:off x="3966013" y="2851385"/>
            <a:ext cx="815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œsophage</a:t>
            </a:r>
            <a:endParaRPr lang="en-GB" sz="1000" dirty="0">
              <a:solidFill>
                <a:srgbClr val="16223A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5CEE73-9A95-478B-93EA-4B8E42560B2F}"/>
              </a:ext>
            </a:extLst>
          </p:cNvPr>
          <p:cNvSpPr txBox="1"/>
          <p:nvPr/>
        </p:nvSpPr>
        <p:spPr>
          <a:xfrm>
            <a:off x="3174954" y="3218730"/>
            <a:ext cx="59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rgbClr val="16223A"/>
                </a:solidFill>
              </a:rPr>
              <a:t>trachea</a:t>
            </a:r>
            <a:endParaRPr lang="en-GB" sz="900" dirty="0">
              <a:solidFill>
                <a:srgbClr val="16223A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DCFA97-34F6-4EEB-A281-F689BCA18278}"/>
              </a:ext>
            </a:extLst>
          </p:cNvPr>
          <p:cNvSpPr txBox="1"/>
          <p:nvPr/>
        </p:nvSpPr>
        <p:spPr>
          <a:xfrm>
            <a:off x="3570500" y="2231058"/>
            <a:ext cx="53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16223A"/>
                </a:solidFill>
              </a:rPr>
              <a:t>Larynx</a:t>
            </a:r>
            <a:endParaRPr lang="en-GB" sz="900" dirty="0">
              <a:solidFill>
                <a:srgbClr val="16223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6F7F8-10F7-4E38-86A0-2D805E43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26" y="1328215"/>
            <a:ext cx="2109148" cy="20758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AE8797-A44D-4C12-8CB5-14FD1874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91" y="1328215"/>
            <a:ext cx="2109148" cy="207584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D38DDF1-1E9C-413C-98E3-51AC80A37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81" y="3651756"/>
            <a:ext cx="2498055" cy="246213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9897DFA-A67C-4EA3-ADBD-982FF72BFE94}"/>
              </a:ext>
            </a:extLst>
          </p:cNvPr>
          <p:cNvGrpSpPr/>
          <p:nvPr/>
        </p:nvGrpSpPr>
        <p:grpSpPr>
          <a:xfrm>
            <a:off x="192106" y="3990200"/>
            <a:ext cx="4662989" cy="2165925"/>
            <a:chOff x="192106" y="4190225"/>
            <a:chExt cx="4662989" cy="2165925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CEA72393-ADFE-4CD9-900A-67987BC7E40C}"/>
                </a:ext>
              </a:extLst>
            </p:cNvPr>
            <p:cNvGrpSpPr/>
            <p:nvPr/>
          </p:nvGrpSpPr>
          <p:grpSpPr>
            <a:xfrm>
              <a:off x="192106" y="4870443"/>
              <a:ext cx="4662989" cy="1130572"/>
              <a:chOff x="6228756" y="4780240"/>
              <a:chExt cx="5509118" cy="1130572"/>
            </a:xfrm>
          </p:grpSpPr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4EBFE248-4ACC-4417-AA53-29AFDF081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7AB20DBF-CC89-4AE5-8C6D-76969AFA2397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Time (s)</a:t>
                </a:r>
                <a:endParaRPr lang="en-GB" sz="1000" dirty="0"/>
              </a:p>
            </p:txBody>
          </p:sp>
        </p:grp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588EBFB-6B19-4D2D-9813-EC567BD4A71B}"/>
                </a:ext>
              </a:extLst>
            </p:cNvPr>
            <p:cNvSpPr/>
            <p:nvPr/>
          </p:nvSpPr>
          <p:spPr>
            <a:xfrm>
              <a:off x="2043114" y="4958005"/>
              <a:ext cx="1790638" cy="1008000"/>
            </a:xfrm>
            <a:prstGeom prst="roundRect">
              <a:avLst>
                <a:gd name="adj" fmla="val 3895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8687E0C-6FD8-4BFC-B9EA-693C2206D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7897" y="5003273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37490518-07AB-499C-8327-C9E44C5AA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803" y="500327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A77D15A-DB0F-445D-A1FD-E2497099C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3073" y="5003273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7B1A27EF-0282-442A-AE41-7C9CBDA3C709}"/>
                </a:ext>
              </a:extLst>
            </p:cNvPr>
            <p:cNvSpPr/>
            <p:nvPr/>
          </p:nvSpPr>
          <p:spPr>
            <a:xfrm>
              <a:off x="325222" y="4194369"/>
              <a:ext cx="1313566" cy="461861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Start of </a:t>
              </a:r>
            </a:p>
            <a:p>
              <a:pPr algn="ctr"/>
              <a:r>
                <a:rPr lang="fr-FR" sz="1400" dirty="0">
                  <a:solidFill>
                    <a:srgbClr val="16223A"/>
                  </a:solidFill>
                </a:rPr>
                <a:t>Swallowing ?</a:t>
              </a:r>
              <a:endParaRPr lang="en-GB" sz="1400" dirty="0">
                <a:solidFill>
                  <a:srgbClr val="16223A"/>
                </a:solidFill>
              </a:endParaRPr>
            </a:p>
          </p:txBody>
        </p:sp>
        <p:cxnSp>
          <p:nvCxnSpPr>
            <p:cNvPr id="40" name="Connecteur : en arc 39">
              <a:extLst>
                <a:ext uri="{FF2B5EF4-FFF2-40B4-BE49-F238E27FC236}">
                  <a16:creationId xmlns:a16="http://schemas.microsoft.com/office/drawing/2014/main" id="{86B26220-CE91-4986-806B-C93AEEF3D274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16200000" flipH="1">
              <a:off x="1396121" y="4242114"/>
              <a:ext cx="572569" cy="1400800"/>
            </a:xfrm>
            <a:prstGeom prst="curvedConnector2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38504849-4846-4D08-8A10-875D3730CB95}"/>
                </a:ext>
              </a:extLst>
            </p:cNvPr>
            <p:cNvSpPr/>
            <p:nvPr/>
          </p:nvSpPr>
          <p:spPr>
            <a:xfrm>
              <a:off x="1735126" y="4190225"/>
              <a:ext cx="1150930" cy="4701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Available</a:t>
              </a:r>
            </a:p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Time ?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E5B4B149-1CD8-4A44-BB24-6BC69698A7F0}"/>
                </a:ext>
              </a:extLst>
            </p:cNvPr>
            <p:cNvSpPr/>
            <p:nvPr/>
          </p:nvSpPr>
          <p:spPr>
            <a:xfrm>
              <a:off x="2982394" y="4194875"/>
              <a:ext cx="1683440" cy="460848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127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>
                  <a:solidFill>
                    <a:srgbClr val="16223A"/>
                  </a:solidFill>
                </a:rPr>
                <a:t>Tends to be dedicated to swallowing ?</a:t>
              </a:r>
            </a:p>
          </p:txBody>
        </p:sp>
        <p:cxnSp>
          <p:nvCxnSpPr>
            <p:cNvPr id="43" name="Connecteur : en arc 42">
              <a:extLst>
                <a:ext uri="{FF2B5EF4-FFF2-40B4-BE49-F238E27FC236}">
                  <a16:creationId xmlns:a16="http://schemas.microsoft.com/office/drawing/2014/main" id="{4079CADD-4B6A-4B64-A2F2-9B9636493B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2863" y="4718355"/>
              <a:ext cx="506846" cy="400594"/>
            </a:xfrm>
            <a:prstGeom prst="curvedConnector3">
              <a:avLst>
                <a:gd name="adj1" fmla="val 100740"/>
              </a:avLst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06799383-4076-41BB-AAA1-C7C51A90DC97}"/>
                </a:ext>
              </a:extLst>
            </p:cNvPr>
            <p:cNvSpPr txBox="1"/>
            <p:nvPr/>
          </p:nvSpPr>
          <p:spPr>
            <a:xfrm>
              <a:off x="2484236" y="5956040"/>
              <a:ext cx="1212695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300" dirty="0">
                  <a:solidFill>
                    <a:srgbClr val="C00000"/>
                  </a:solidFill>
                </a:rPr>
                <a:t>Detection </a:t>
              </a:r>
            </a:p>
            <a:p>
              <a:pPr algn="ctr"/>
              <a:r>
                <a:rPr lang="en-GB" sz="1300" dirty="0">
                  <a:solidFill>
                    <a:srgbClr val="C00000"/>
                  </a:solidFill>
                </a:rPr>
                <a:t>limit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20DC321E-4A9B-47E3-8FD9-751F769F465E}"/>
                </a:ext>
              </a:extLst>
            </p:cNvPr>
            <p:cNvSpPr txBox="1"/>
            <p:nvPr/>
          </p:nvSpPr>
          <p:spPr>
            <a:xfrm>
              <a:off x="1754772" y="5926698"/>
              <a:ext cx="6737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Start</a:t>
              </a:r>
              <a:endParaRPr lang="en-GB" sz="1600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C3F2C9B-D301-465D-890E-F52D28F4D6BD}"/>
                </a:ext>
              </a:extLst>
            </p:cNvPr>
            <p:cNvSpPr txBox="1"/>
            <p:nvPr/>
          </p:nvSpPr>
          <p:spPr>
            <a:xfrm>
              <a:off x="3505453" y="5926698"/>
              <a:ext cx="4529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End</a:t>
              </a:r>
              <a:endParaRPr lang="en-GB" sz="1600" dirty="0"/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A0D750B5-F688-4374-B476-24E4955D0AE8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2310591" y="4660373"/>
              <a:ext cx="345482" cy="431440"/>
            </a:xfrm>
            <a:prstGeom prst="straightConnector1">
              <a:avLst/>
            </a:prstGeom>
            <a:ln w="127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4603B44-B62B-49E4-B881-A3C2F78222D5}"/>
              </a:ext>
            </a:extLst>
          </p:cNvPr>
          <p:cNvSpPr/>
          <p:nvPr/>
        </p:nvSpPr>
        <p:spPr bwMode="auto">
          <a:xfrm>
            <a:off x="7884967" y="3652261"/>
            <a:ext cx="3943006" cy="246213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Real time detection - constraints: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Earliness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Accuracy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223A"/>
                </a:solidFill>
                <a:cs typeface="Arial" panose="020B0604020202020204" pitchFamily="34" charset="0"/>
              </a:rPr>
              <a:t>Preservation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1600" dirty="0" err="1">
                <a:solidFill>
                  <a:srgbClr val="16223A"/>
                </a:solidFill>
                <a:cs typeface="Arial" panose="020B0604020202020204" pitchFamily="34" charset="0"/>
              </a:rPr>
              <a:t>Consomption</a:t>
            </a:r>
            <a:endParaRPr lang="en-GB" sz="1600" dirty="0">
              <a:solidFill>
                <a:srgbClr val="16223A"/>
              </a:solidFill>
              <a:cs typeface="Arial" panose="020B060402020202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38BC239-12DF-4565-A6F8-87FD03E3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54BE7B1-BB88-4D2A-8F54-8E7C8136A920}"/>
              </a:ext>
            </a:extLst>
          </p:cNvPr>
          <p:cNvSpPr txBox="1"/>
          <p:nvPr/>
        </p:nvSpPr>
        <p:spPr>
          <a:xfrm>
            <a:off x="394409" y="3565069"/>
            <a:ext cx="420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Example of a swallowing signal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DEB708EE-D4A4-4C28-BB21-41DFAC20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1. Context </a:t>
            </a:r>
            <a:r>
              <a:rPr lang="en-GB" sz="3400" b="0" dirty="0"/>
              <a:t>– Swallowing Restoration</a:t>
            </a:r>
          </a:p>
        </p:txBody>
      </p:sp>
    </p:spTree>
    <p:extLst>
      <p:ext uri="{BB962C8B-B14F-4D97-AF65-F5344CB8AC3E}">
        <p14:creationId xmlns:p14="http://schemas.microsoft.com/office/powerpoint/2010/main" val="76587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397D61-25BE-4901-819E-74B477C8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E0275CD-5AD4-4E52-8E94-9369F9B72607}"/>
              </a:ext>
            </a:extLst>
          </p:cNvPr>
          <p:cNvSpPr txBox="1">
            <a:spLocks/>
          </p:cNvSpPr>
          <p:nvPr/>
        </p:nvSpPr>
        <p:spPr>
          <a:xfrm>
            <a:off x="1581150" y="1717787"/>
            <a:ext cx="7734725" cy="3730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E1B20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7D20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AEE2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2A85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89D9F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6223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Context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b="1" dirty="0"/>
              <a:t>Clinical Research Protocol (CRP)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Statistical Study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Real time detection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Implantable Active Artificiel larynx (IAAL)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GB" sz="2000" dirty="0"/>
              <a:t>Conclusion and perspectives</a:t>
            </a:r>
            <a:endParaRPr lang="en-GB" sz="16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ACEE05A-4BA6-4464-93D7-97E33F43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Presentation Plan</a:t>
            </a:r>
          </a:p>
        </p:txBody>
      </p:sp>
    </p:spTree>
    <p:extLst>
      <p:ext uri="{BB962C8B-B14F-4D97-AF65-F5344CB8AC3E}">
        <p14:creationId xmlns:p14="http://schemas.microsoft.com/office/powerpoint/2010/main" val="385244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D4CB6-CD8F-A8D1-0BB7-A3EFC6F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42" y="6370507"/>
            <a:ext cx="1080000" cy="365125"/>
          </a:xfrm>
        </p:spPr>
        <p:txBody>
          <a:bodyPr/>
          <a:lstStyle/>
          <a:p>
            <a:r>
              <a:rPr lang="en-US"/>
              <a:t>06/11/2023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E2C09-7D7B-0BA1-6899-D49A9C2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Thesis Defence  -  Adrien Mialland   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2FB3E0F-2B30-449D-B63F-518D8CD08232}"/>
              </a:ext>
            </a:extLst>
          </p:cNvPr>
          <p:cNvCxnSpPr>
            <a:cxnSpLocks/>
          </p:cNvCxnSpPr>
          <p:nvPr/>
        </p:nvCxnSpPr>
        <p:spPr>
          <a:xfrm flipH="1" flipV="1">
            <a:off x="2384318" y="5472458"/>
            <a:ext cx="7427375" cy="0"/>
          </a:xfrm>
          <a:prstGeom prst="line">
            <a:avLst/>
          </a:prstGeom>
          <a:ln w="19050">
            <a:solidFill>
              <a:srgbClr val="0070C0"/>
            </a:solidFill>
            <a:headEnd type="stealth" w="med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535275F-5B67-4F18-8B4E-83B0E99BA97C}"/>
              </a:ext>
            </a:extLst>
          </p:cNvPr>
          <p:cNvCxnSpPr>
            <a:cxnSpLocks/>
          </p:cNvCxnSpPr>
          <p:nvPr/>
        </p:nvCxnSpPr>
        <p:spPr>
          <a:xfrm flipH="1">
            <a:off x="8937589" y="5133675"/>
            <a:ext cx="1" cy="288000"/>
          </a:xfrm>
          <a:prstGeom prst="line">
            <a:avLst/>
          </a:prstGeom>
          <a:ln w="1905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B74D5971-C4CF-497E-AC5F-46CD9FB44F10}"/>
              </a:ext>
            </a:extLst>
          </p:cNvPr>
          <p:cNvSpPr txBox="1"/>
          <p:nvPr/>
        </p:nvSpPr>
        <p:spPr>
          <a:xfrm>
            <a:off x="1893523" y="4645455"/>
            <a:ext cx="99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Start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swallowing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67360D-3B22-48A5-A4BE-448267C3B58E}"/>
              </a:ext>
            </a:extLst>
          </p:cNvPr>
          <p:cNvSpPr txBox="1"/>
          <p:nvPr/>
        </p:nvSpPr>
        <p:spPr>
          <a:xfrm>
            <a:off x="8491718" y="4645455"/>
            <a:ext cx="89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Detection</a:t>
            </a:r>
          </a:p>
          <a:p>
            <a:pPr algn="ctr"/>
            <a:r>
              <a:rPr lang="en-GB" sz="1400" dirty="0">
                <a:solidFill>
                  <a:srgbClr val="C00000"/>
                </a:solidFill>
              </a:rPr>
              <a:t>limit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B15C0B1-A77D-4447-B8BF-CA207623D2C0}"/>
              </a:ext>
            </a:extLst>
          </p:cNvPr>
          <p:cNvCxnSpPr>
            <a:cxnSpLocks/>
          </p:cNvCxnSpPr>
          <p:nvPr/>
        </p:nvCxnSpPr>
        <p:spPr>
          <a:xfrm flipH="1">
            <a:off x="2382804" y="5579784"/>
            <a:ext cx="3636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61E973C-8596-4C85-8F64-C012B390419E}"/>
              </a:ext>
            </a:extLst>
          </p:cNvPr>
          <p:cNvCxnSpPr>
            <a:cxnSpLocks/>
          </p:cNvCxnSpPr>
          <p:nvPr/>
        </p:nvCxnSpPr>
        <p:spPr>
          <a:xfrm flipH="1">
            <a:off x="6036432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1FD38E8-8838-4A20-9E54-122FD41F7C4A}"/>
              </a:ext>
            </a:extLst>
          </p:cNvPr>
          <p:cNvCxnSpPr>
            <a:cxnSpLocks/>
          </p:cNvCxnSpPr>
          <p:nvPr/>
        </p:nvCxnSpPr>
        <p:spPr>
          <a:xfrm flipH="1">
            <a:off x="7494060" y="5579784"/>
            <a:ext cx="1440000" cy="0"/>
          </a:xfrm>
          <a:prstGeom prst="line">
            <a:avLst/>
          </a:prstGeom>
          <a:ln w="19050">
            <a:solidFill>
              <a:srgbClr val="16223A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29EC6580-9B4D-4AA8-926E-D08480B97A41}"/>
              </a:ext>
            </a:extLst>
          </p:cNvPr>
          <p:cNvSpPr txBox="1"/>
          <p:nvPr/>
        </p:nvSpPr>
        <p:spPr>
          <a:xfrm>
            <a:off x="3260110" y="5634235"/>
            <a:ext cx="188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Interval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DBAFEE-ACF5-4926-BF73-60649E5E8CA3}"/>
              </a:ext>
            </a:extLst>
          </p:cNvPr>
          <p:cNvSpPr txBox="1"/>
          <p:nvPr/>
        </p:nvSpPr>
        <p:spPr>
          <a:xfrm>
            <a:off x="6276012" y="5634234"/>
            <a:ext cx="96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Signal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processing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A60E875-6965-4AA6-8B60-BDB077F69642}"/>
              </a:ext>
            </a:extLst>
          </p:cNvPr>
          <p:cNvSpPr txBox="1"/>
          <p:nvPr/>
        </p:nvSpPr>
        <p:spPr>
          <a:xfrm>
            <a:off x="7671319" y="5634234"/>
            <a:ext cx="108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Actuation of</a:t>
            </a:r>
          </a:p>
          <a:p>
            <a:pPr algn="ctr"/>
            <a:r>
              <a:rPr lang="fr-FR" sz="1400" dirty="0">
                <a:solidFill>
                  <a:srgbClr val="16223A"/>
                </a:solidFill>
              </a:rPr>
              <a:t>the system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61E5CCB-0B52-40EE-8C43-EA675E6680ED}"/>
              </a:ext>
            </a:extLst>
          </p:cNvPr>
          <p:cNvCxnSpPr>
            <a:cxnSpLocks/>
          </p:cNvCxnSpPr>
          <p:nvPr/>
        </p:nvCxnSpPr>
        <p:spPr>
          <a:xfrm flipH="1">
            <a:off x="4249703" y="5131603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C425387D-395D-4CE3-B9C9-8FC26FE0B50A}"/>
              </a:ext>
            </a:extLst>
          </p:cNvPr>
          <p:cNvSpPr txBox="1"/>
          <p:nvPr/>
        </p:nvSpPr>
        <p:spPr>
          <a:xfrm>
            <a:off x="3276111" y="4645454"/>
            <a:ext cx="195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16223A"/>
                </a:solidFill>
              </a:rPr>
              <a:t>Moment of activation of</a:t>
            </a:r>
          </a:p>
          <a:p>
            <a:pPr algn="ctr"/>
            <a:r>
              <a:rPr lang="en-GB" sz="1400" dirty="0">
                <a:solidFill>
                  <a:srgbClr val="16223A"/>
                </a:solidFill>
              </a:rPr>
              <a:t>Measured muscles</a:t>
            </a:r>
          </a:p>
        </p:txBody>
      </p: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4CAC80CD-49E0-4A00-BF12-9370F201E444}"/>
              </a:ext>
            </a:extLst>
          </p:cNvPr>
          <p:cNvCxnSpPr>
            <a:cxnSpLocks/>
          </p:cNvCxnSpPr>
          <p:nvPr/>
        </p:nvCxnSpPr>
        <p:spPr>
          <a:xfrm flipH="1">
            <a:off x="2382803" y="5128796"/>
            <a:ext cx="1" cy="288000"/>
          </a:xfrm>
          <a:prstGeom prst="line">
            <a:avLst/>
          </a:prstGeom>
          <a:ln w="19050">
            <a:solidFill>
              <a:srgbClr val="16223A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345FD13A-2F94-4689-BA1C-6FEF3B1FD835}"/>
              </a:ext>
            </a:extLst>
          </p:cNvPr>
          <p:cNvSpPr txBox="1"/>
          <p:nvPr/>
        </p:nvSpPr>
        <p:spPr>
          <a:xfrm>
            <a:off x="9647755" y="5462227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rgbClr val="16223A"/>
                </a:solidFill>
              </a:rPr>
              <a:t>Time</a:t>
            </a:r>
            <a:endParaRPr lang="en-GB" sz="1400" dirty="0">
              <a:solidFill>
                <a:srgbClr val="16223A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87F82-0100-415D-9AF0-7207ACE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93766-E72C-4A9B-B967-F268DCA3DDDB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9" name="Titre 1">
            <a:extLst>
              <a:ext uri="{FF2B5EF4-FFF2-40B4-BE49-F238E27FC236}">
                <a16:creationId xmlns:a16="http://schemas.microsoft.com/office/drawing/2014/main" id="{D9A1144F-707B-4A11-90F0-1C6FB084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65127"/>
            <a:ext cx="10246823" cy="744346"/>
          </a:xfrm>
        </p:spPr>
        <p:txBody>
          <a:bodyPr>
            <a:normAutofit/>
          </a:bodyPr>
          <a:lstStyle/>
          <a:p>
            <a:r>
              <a:rPr lang="en-GB" sz="3400" dirty="0"/>
              <a:t>2. CRP </a:t>
            </a:r>
            <a:r>
              <a:rPr lang="en-GB" sz="3400" b="0" dirty="0"/>
              <a:t>– Main criteria: earliness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543769B-0729-4C82-BDF1-AE1898CC0DD7}"/>
              </a:ext>
            </a:extLst>
          </p:cNvPr>
          <p:cNvGrpSpPr/>
          <p:nvPr/>
        </p:nvGrpSpPr>
        <p:grpSpPr>
          <a:xfrm>
            <a:off x="3321947" y="1827641"/>
            <a:ext cx="4662989" cy="1130572"/>
            <a:chOff x="3230581" y="2702919"/>
            <a:chExt cx="4662989" cy="1130572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C4E1BCC7-84BE-4855-91B3-7B3E9754783A}"/>
                </a:ext>
              </a:extLst>
            </p:cNvPr>
            <p:cNvGrpSpPr/>
            <p:nvPr/>
          </p:nvGrpSpPr>
          <p:grpSpPr>
            <a:xfrm>
              <a:off x="3230581" y="2702919"/>
              <a:ext cx="4662989" cy="1130572"/>
              <a:chOff x="6228756" y="4780240"/>
              <a:chExt cx="5509118" cy="1130572"/>
            </a:xfrm>
          </p:grpSpPr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7E7CC7D1-8824-4023-A060-CF311392F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748" b="15184"/>
              <a:stretch/>
            </p:blipFill>
            <p:spPr>
              <a:xfrm>
                <a:off x="6228756" y="4780240"/>
                <a:ext cx="5206739" cy="1042068"/>
              </a:xfrm>
              <a:prstGeom prst="rect">
                <a:avLst/>
              </a:prstGeom>
            </p:spPr>
          </p:pic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1E8A9B0C-95A8-4A4A-AD81-568D1EC2A774}"/>
                  </a:ext>
                </a:extLst>
              </p:cNvPr>
              <p:cNvSpPr txBox="1"/>
              <p:nvPr/>
            </p:nvSpPr>
            <p:spPr>
              <a:xfrm>
                <a:off x="10959871" y="5756924"/>
                <a:ext cx="778003" cy="15388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dirty="0"/>
                  <a:t>Time (s)</a:t>
                </a:r>
                <a:endParaRPr lang="en-GB" sz="1000" dirty="0"/>
              </a:p>
            </p:txBody>
          </p:sp>
        </p:grp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65ED7B80-FAF8-4780-9A3E-97B66181B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372" y="2835749"/>
              <a:ext cx="1" cy="936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F198CC98-AC5E-425B-B824-D407090381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1278" y="2835749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8E78367B-D752-4A91-85CB-0F36E5B67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1548" y="2835749"/>
              <a:ext cx="1" cy="936000"/>
            </a:xfrm>
            <a:prstGeom prst="line">
              <a:avLst/>
            </a:prstGeom>
            <a:ln w="19050">
              <a:solidFill>
                <a:srgbClr val="16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03BDDD2-5D37-4CBE-9F3A-F1106910E64D}"/>
              </a:ext>
            </a:extLst>
          </p:cNvPr>
          <p:cNvCxnSpPr>
            <a:cxnSpLocks/>
          </p:cNvCxnSpPr>
          <p:nvPr/>
        </p:nvCxnSpPr>
        <p:spPr>
          <a:xfrm flipH="1">
            <a:off x="2380898" y="2891621"/>
            <a:ext cx="3131746" cy="17760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783E4C6E-407B-460B-A085-146B947709B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227738" y="2891621"/>
            <a:ext cx="2713943" cy="17538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9FB494B-A886-45CE-902C-D5FDB2894A07}"/>
              </a:ext>
            </a:extLst>
          </p:cNvPr>
          <p:cNvSpPr txBox="1"/>
          <p:nvPr/>
        </p:nvSpPr>
        <p:spPr>
          <a:xfrm>
            <a:off x="3524250" y="1466709"/>
            <a:ext cx="420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Example of a swallowing signal</a:t>
            </a:r>
            <a:endParaRPr lang="en-GB" sz="1400" dirty="0">
              <a:solidFill>
                <a:srgbClr val="1622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5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GIPSA-Lab theme">
  <a:themeElements>
    <a:clrScheme name="GIPSA-Lab">
      <a:dk1>
        <a:srgbClr val="000000"/>
      </a:dk1>
      <a:lt1>
        <a:sysClr val="window" lastClr="FFFFFF"/>
      </a:lt1>
      <a:dk2>
        <a:srgbClr val="16223A"/>
      </a:dk2>
      <a:lt2>
        <a:srgbClr val="FFFFFF"/>
      </a:lt2>
      <a:accent1>
        <a:srgbClr val="889D9F"/>
      </a:accent1>
      <a:accent2>
        <a:srgbClr val="BE1B20"/>
      </a:accent2>
      <a:accent3>
        <a:srgbClr val="ED7D20"/>
      </a:accent3>
      <a:accent4>
        <a:srgbClr val="22AEE2"/>
      </a:accent4>
      <a:accent5>
        <a:srgbClr val="32A855"/>
      </a:accent5>
      <a:accent6>
        <a:srgbClr val="FFF531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23485</TotalTime>
  <Words>4175</Words>
  <Application>Microsoft Office PowerPoint</Application>
  <PresentationFormat>Grand écran</PresentationFormat>
  <Paragraphs>1135</Paragraphs>
  <Slides>63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Wingdings</vt:lpstr>
      <vt:lpstr>GIPSA-Lab theme</vt:lpstr>
      <vt:lpstr>Thesis supervisor Agnès Bonvilain</vt:lpstr>
      <vt:lpstr>Presentation Plan</vt:lpstr>
      <vt:lpstr>1. Context - larynx</vt:lpstr>
      <vt:lpstr>1. Context – Total Laryngectomy</vt:lpstr>
      <vt:lpstr>1. Context – Swallowing Restoration</vt:lpstr>
      <vt:lpstr>1. Context – Swallowing Restoration</vt:lpstr>
      <vt:lpstr>1. Context – Swallowing Restoration</vt:lpstr>
      <vt:lpstr>Presentation Plan</vt:lpstr>
      <vt:lpstr>2. CRP – Main criteria: earliness</vt:lpstr>
      <vt:lpstr>2. CRP – Main criteria: earliness</vt:lpstr>
      <vt:lpstr>2. CRP – Start of Swallowing</vt:lpstr>
      <vt:lpstr>2. CRP – Start of Swallowing</vt:lpstr>
      <vt:lpstr>2. CRP – Temporal detection limit</vt:lpstr>
      <vt:lpstr>2. CRP – Temporal detection limit</vt:lpstr>
      <vt:lpstr>2. PRC – Stylohyoid and posterior digastric muscles</vt:lpstr>
      <vt:lpstr>2. PRC – Stylohyoid and posterior digastric muscles</vt:lpstr>
      <vt:lpstr>2. PRC – Stylohyoid and posterior digastric muscles</vt:lpstr>
      <vt:lpstr>2. PRC – Stylohyoid and posterior digastric muscles</vt:lpstr>
      <vt:lpstr>2. PRC – Stylohyoid and posterior digastric muscles</vt:lpstr>
      <vt:lpstr>2. PRC – Stylohyoid and posterior digastric muscles</vt:lpstr>
      <vt:lpstr>2. PRC – Stylohyoid and posterior digastric muscles</vt:lpstr>
      <vt:lpstr>2. PRC – Innovative measurement method</vt:lpstr>
      <vt:lpstr>2. PRC – Innovative measurement method</vt:lpstr>
      <vt:lpstr>2. PRC – Innovative measurement method</vt:lpstr>
      <vt:lpstr>Presentation Plan</vt:lpstr>
      <vt:lpstr>3. Statistical study– Data extraction</vt:lpstr>
      <vt:lpstr>3. Statistical study– Data extraction</vt:lpstr>
      <vt:lpstr>3. Statistical study– Data extraction</vt:lpstr>
      <vt:lpstr>3. Statistical study– Data extraction</vt:lpstr>
      <vt:lpstr>3. Statistical study– Data extraction</vt:lpstr>
      <vt:lpstr>3. Statistical study– Timing analysis</vt:lpstr>
      <vt:lpstr>3. Statistical study– Timing analysis</vt:lpstr>
      <vt:lpstr>3. Statistical study– Timing analysis</vt:lpstr>
      <vt:lpstr>3. Statistical study– Recruitment pattern analysis</vt:lpstr>
      <vt:lpstr>3. Statistical study– Recruitment pattern analysis</vt:lpstr>
      <vt:lpstr>3. Statistical study– Recruitment pattern analysis</vt:lpstr>
      <vt:lpstr>Presentation Plan</vt:lpstr>
      <vt:lpstr>4. Real Time Detection – Literature Comparison</vt:lpstr>
      <vt:lpstr>4. Real Time Detection – Literature Comparison</vt:lpstr>
      <vt:lpstr>4. Real Time Detection – Literature Comparison</vt:lpstr>
      <vt:lpstr>4. Real Time Detection – Literature Comparison</vt:lpstr>
      <vt:lpstr>4. Real Time Detection – Literature Comparison</vt:lpstr>
      <vt:lpstr>4. Real Time Detection – Literature Comparison</vt:lpstr>
      <vt:lpstr>4. Real Time Detection – Literature Comparison</vt:lpstr>
      <vt:lpstr>4. Real Time Detection – Participants subgroups</vt:lpstr>
      <vt:lpstr>4. Real Time Detection – Participants subgroups</vt:lpstr>
      <vt:lpstr>4. Real Time Detection – Participants subgroups</vt:lpstr>
      <vt:lpstr>Presentation Plan</vt:lpstr>
      <vt:lpstr>5. IAAL - Feasibility</vt:lpstr>
      <vt:lpstr>5. IAAL - Feasibility</vt:lpstr>
      <vt:lpstr>5. IAAL - Feasibility</vt:lpstr>
      <vt:lpstr>5. IAAL - Feasibility</vt:lpstr>
      <vt:lpstr>5. IAAL - Feasibility</vt:lpstr>
      <vt:lpstr>5. IAAL – Laboratory Prototype</vt:lpstr>
      <vt:lpstr>5. IAAL – Laboratory Prototype</vt:lpstr>
      <vt:lpstr>5. IAAL – Laboratory Prototype</vt:lpstr>
      <vt:lpstr>5. IAAL – Laboratory Prototype</vt:lpstr>
      <vt:lpstr>5. IAAL – Laboratory Prototype</vt:lpstr>
      <vt:lpstr>Presentation Plan</vt:lpstr>
      <vt:lpstr>6. Conclusion and perspectives</vt:lpstr>
      <vt:lpstr>6. Conclusion and perspectives</vt:lpstr>
      <vt:lpstr>6. Conclusion and perspectives</vt:lpstr>
      <vt:lpstr>Publications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Cleo Baras</dc:creator>
  <cp:lastModifiedBy>Adrien Mialland</cp:lastModifiedBy>
  <cp:revision>1225</cp:revision>
  <cp:lastPrinted>2024-06-03T12:40:42Z</cp:lastPrinted>
  <dcterms:created xsi:type="dcterms:W3CDTF">2022-09-29T06:02:37Z</dcterms:created>
  <dcterms:modified xsi:type="dcterms:W3CDTF">2024-06-03T12:45:54Z</dcterms:modified>
</cp:coreProperties>
</file>